
<file path=[Content_Types].xml><?xml version="1.0" encoding="utf-8"?>
<Types xmlns="http://schemas.openxmlformats.org/package/2006/content-types">
  <Default Extension="avi" ContentType="video/x-msvideo"/>
  <Default Extension="gif" ContentType="image/gi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33" r:id="rId3"/>
    <p:sldId id="309" r:id="rId4"/>
    <p:sldId id="281" r:id="rId5"/>
    <p:sldId id="372" r:id="rId6"/>
    <p:sldId id="373" r:id="rId7"/>
    <p:sldId id="366" r:id="rId8"/>
    <p:sldId id="374" r:id="rId9"/>
    <p:sldId id="346" r:id="rId10"/>
    <p:sldId id="295" r:id="rId11"/>
    <p:sldId id="347" r:id="rId12"/>
    <p:sldId id="282" r:id="rId13"/>
    <p:sldId id="352" r:id="rId14"/>
    <p:sldId id="283" r:id="rId15"/>
    <p:sldId id="271" r:id="rId16"/>
    <p:sldId id="351" r:id="rId17"/>
    <p:sldId id="303" r:id="rId18"/>
    <p:sldId id="269" r:id="rId19"/>
    <p:sldId id="328" r:id="rId20"/>
    <p:sldId id="305" r:id="rId21"/>
    <p:sldId id="306" r:id="rId22"/>
    <p:sldId id="371" r:id="rId23"/>
    <p:sldId id="279" r:id="rId24"/>
    <p:sldId id="353" r:id="rId25"/>
    <p:sldId id="354" r:id="rId26"/>
    <p:sldId id="355" r:id="rId27"/>
    <p:sldId id="307" r:id="rId28"/>
    <p:sldId id="357" r:id="rId29"/>
    <p:sldId id="356" r:id="rId30"/>
    <p:sldId id="358" r:id="rId31"/>
    <p:sldId id="359" r:id="rId32"/>
    <p:sldId id="277" r:id="rId33"/>
    <p:sldId id="360" r:id="rId34"/>
    <p:sldId id="280" r:id="rId35"/>
    <p:sldId id="278" r:id="rId36"/>
    <p:sldId id="361" r:id="rId37"/>
    <p:sldId id="284" r:id="rId38"/>
    <p:sldId id="310" r:id="rId39"/>
    <p:sldId id="311" r:id="rId40"/>
    <p:sldId id="331" r:id="rId41"/>
    <p:sldId id="337" r:id="rId42"/>
    <p:sldId id="286" r:id="rId43"/>
    <p:sldId id="335" r:id="rId44"/>
    <p:sldId id="336" r:id="rId45"/>
    <p:sldId id="308" r:id="rId46"/>
    <p:sldId id="367" r:id="rId47"/>
    <p:sldId id="368" r:id="rId48"/>
    <p:sldId id="287" r:id="rId49"/>
    <p:sldId id="297" r:id="rId50"/>
    <p:sldId id="362" r:id="rId51"/>
    <p:sldId id="363" r:id="rId52"/>
    <p:sldId id="288" r:id="rId53"/>
    <p:sldId id="364" r:id="rId54"/>
    <p:sldId id="332" r:id="rId55"/>
    <p:sldId id="261" r:id="rId56"/>
    <p:sldId id="369" r:id="rId57"/>
    <p:sldId id="365" r:id="rId58"/>
    <p:sldId id="290" r:id="rId59"/>
    <p:sldId id="370" r:id="rId60"/>
    <p:sldId id="375" r:id="rId61"/>
    <p:sldId id="377" r:id="rId62"/>
    <p:sldId id="37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75" autoAdjust="0"/>
  </p:normalViewPr>
  <p:slideViewPr>
    <p:cSldViewPr snapToGrid="0" showGuides="1">
      <p:cViewPr varScale="1">
        <p:scale>
          <a:sx n="76" d="100"/>
          <a:sy n="76" d="100"/>
        </p:scale>
        <p:origin x="1642" y="6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1C353F-6985-4DF6-996A-F91E2BB111E8}" type="datetimeFigureOut">
              <a:rPr lang="en-GB" smtClean="0"/>
              <a:t>08/06/2020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8080B-C691-43D4-9B34-EE215226A8B5}" type="slidenum">
              <a:rPr lang="en-GB" smtClean="0"/>
              <a:t>‹#›</a:t>
            </a:fld>
            <a:endParaRPr lang="en-GB"/>
          </a:p>
        </p:txBody>
      </p:sp>
    </p:spTree>
    <p:extLst>
      <p:ext uri="{BB962C8B-B14F-4D97-AF65-F5344CB8AC3E}">
        <p14:creationId xmlns:p14="http://schemas.microsoft.com/office/powerpoint/2010/main" val="25769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Plate_tectonics" TargetMode="External"/><Relationship Id="rId13" Type="http://schemas.openxmlformats.org/officeDocument/2006/relationships/hyperlink" Target="https://en.wikipedia.org/wiki/Water_vapor" TargetMode="External"/><Relationship Id="rId18" Type="http://schemas.openxmlformats.org/officeDocument/2006/relationships/hyperlink" Target="https://en.wikipedia.org/wiki/Europa_(moon)#cite_note-ChemDisequilib-109" TargetMode="External"/><Relationship Id="rId26" Type="http://schemas.openxmlformats.org/officeDocument/2006/relationships/hyperlink" Target="https://en.wikipedia.org/wiki/Extraterrestrial_liquid_water" TargetMode="External"/><Relationship Id="rId3" Type="http://schemas.openxmlformats.org/officeDocument/2006/relationships/hyperlink" Target="https://en.wikipedia.org/wiki/Europa_(moon)#cite_note-18" TargetMode="External"/><Relationship Id="rId21" Type="http://schemas.openxmlformats.org/officeDocument/2006/relationships/hyperlink" Target="https://en.wikipedia.org/wiki/Europa_(moon)#cite_note-EuropaLife-115" TargetMode="External"/><Relationship Id="rId7" Type="http://schemas.openxmlformats.org/officeDocument/2006/relationships/hyperlink" Target="https://en.wikipedia.org/wiki/Tidal_flexing" TargetMode="External"/><Relationship Id="rId12" Type="http://schemas.openxmlformats.org/officeDocument/2006/relationships/hyperlink" Target="https://en.wikipedia.org/wiki/Hubble_Space_Telescope" TargetMode="External"/><Relationship Id="rId17" Type="http://schemas.openxmlformats.org/officeDocument/2006/relationships/hyperlink" Target="https://en.wikipedia.org/wiki/Planetary_habitability" TargetMode="External"/><Relationship Id="rId25" Type="http://schemas.openxmlformats.org/officeDocument/2006/relationships/hyperlink" Target="https://en.wikipedia.org/wiki/Europa_(moon)#cite_note-jpl_2016-05-18-145" TargetMode="External"/><Relationship Id="rId2" Type="http://schemas.openxmlformats.org/officeDocument/2006/relationships/slide" Target="../slides/slide49.xml"/><Relationship Id="rId16" Type="http://schemas.openxmlformats.org/officeDocument/2006/relationships/hyperlink" Target="https://en.wikipedia.org/wiki/Europa_(moon)#cite_note-NASA-20131212-EU-23" TargetMode="External"/><Relationship Id="rId20" Type="http://schemas.openxmlformats.org/officeDocument/2006/relationships/hyperlink" Target="https://en.wikipedia.org/wiki/Hydrothermal_vent" TargetMode="External"/><Relationship Id="rId29" Type="http://schemas.openxmlformats.org/officeDocument/2006/relationships/hyperlink" Target="https://en.wikipedia.org/wiki/Europa_(moon)#cite_note-Phillips2006-147" TargetMode="External"/><Relationship Id="rId1" Type="http://schemas.openxmlformats.org/officeDocument/2006/relationships/notesMaster" Target="../notesMasters/notesMaster1.xml"/><Relationship Id="rId6" Type="http://schemas.openxmlformats.org/officeDocument/2006/relationships/hyperlink" Target="https://en.wikipedia.org/wiki/Europa_(moon)#cite_note-Tritt2002-19" TargetMode="External"/><Relationship Id="rId11" Type="http://schemas.openxmlformats.org/officeDocument/2006/relationships/hyperlink" Target="https://en.wikipedia.org/wiki/Europa_(moon)#cite_note-NASA-20150512-22" TargetMode="External"/><Relationship Id="rId24" Type="http://schemas.openxmlformats.org/officeDocument/2006/relationships/hyperlink" Target="https://en.wikipedia.org/wiki/Volcanism" TargetMode="External"/><Relationship Id="rId5" Type="http://schemas.openxmlformats.org/officeDocument/2006/relationships/hyperlink" Target="https://en.wikipedia.org/wiki/Extraterrestrial_life" TargetMode="External"/><Relationship Id="rId15" Type="http://schemas.openxmlformats.org/officeDocument/2006/relationships/hyperlink" Target="https://en.wikipedia.org/wiki/Cryogeyser" TargetMode="External"/><Relationship Id="rId23" Type="http://schemas.openxmlformats.org/officeDocument/2006/relationships/hyperlink" Target="https://en.wikipedia.org/wiki/Serpentinite" TargetMode="External"/><Relationship Id="rId28" Type="http://schemas.openxmlformats.org/officeDocument/2006/relationships/hyperlink" Target="https://en.wikipedia.org/wiki/Mantle_(geology)" TargetMode="External"/><Relationship Id="rId10" Type="http://schemas.openxmlformats.org/officeDocument/2006/relationships/hyperlink" Target="https://en.wikipedia.org/wiki/Europa_(moon)#cite_note-NASA-20140908-21" TargetMode="External"/><Relationship Id="rId19" Type="http://schemas.openxmlformats.org/officeDocument/2006/relationships/hyperlink" Target="https://en.wikipedia.org/wiki/Europa_(moon)#cite_note-Schulze-Makuch2001-143" TargetMode="External"/><Relationship Id="rId4" Type="http://schemas.openxmlformats.org/officeDocument/2006/relationships/hyperlink" Target="https://en.wikipedia.org/wiki/Water" TargetMode="External"/><Relationship Id="rId9" Type="http://schemas.openxmlformats.org/officeDocument/2006/relationships/hyperlink" Target="https://en.wikipedia.org/wiki/Europa_(moon)#cite_note-geology-20" TargetMode="External"/><Relationship Id="rId14" Type="http://schemas.openxmlformats.org/officeDocument/2006/relationships/hyperlink" Target="https://en.wikipedia.org/wiki/Enceladus" TargetMode="External"/><Relationship Id="rId22" Type="http://schemas.openxmlformats.org/officeDocument/2006/relationships/hyperlink" Target="https://en.wikipedia.org/wiki/Europa_(moon)#cite_note-Jones2001-144" TargetMode="External"/><Relationship Id="rId27" Type="http://schemas.openxmlformats.org/officeDocument/2006/relationships/hyperlink" Target="https://en.wikipedia.org/wiki/Europa_(moon)#cite_note-14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AFDA516-83E3-4EE9-9FC4-31FFFCBE01A8}" type="slidenum">
              <a:rPr lang="en-GB" altLang="en-US" smtClean="0"/>
              <a:pPr eaLnBrk="1" hangingPunct="1">
                <a:spcBef>
                  <a:spcPct val="0"/>
                </a:spcBef>
              </a:pPr>
              <a:t>1</a:t>
            </a:fld>
            <a:endParaRPr lang="en-GB" alt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charset="0"/>
              </a:rPr>
              <a:t>Titan is interesting because its nitrogen atmosphere also contains methane, which might indicate the presence of some kind of organism.</a:t>
            </a:r>
          </a:p>
          <a:p>
            <a:r>
              <a:rPr lang="en-GB" altLang="en-US" dirty="0">
                <a:latin typeface="Arial" charset="0"/>
              </a:rPr>
              <a:t>[Saturn’s largest moon looks suspiciously like it might have hosted life, because its thick atmosphere is rich in compounds that often mark the presence of living organisms.  For instance, Titan’s air is filled with methane, which is usually destroyed by sunlight. On Earth, life constantly replenishes methane, so it might similarly be responsible for the methane on Titan. Titan is rather cold, however, and if liquid water exists, it must be deep beneath the frozen surface.]</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856F20-9F52-4AC8-84F3-D3663D3EFBA8}" type="slidenum">
              <a:rPr lang="en-US" altLang="en-US" smtClean="0"/>
              <a:pPr eaLnBrk="1" hangingPunct="1"/>
              <a:t>52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88080B-C691-43D4-9B34-EE215226A8B5}" type="slidenum">
              <a:rPr lang="en-GB" smtClean="0"/>
              <a:t>55</a:t>
            </a:fld>
            <a:endParaRPr lang="en-GB"/>
          </a:p>
        </p:txBody>
      </p:sp>
    </p:spTree>
    <p:extLst>
      <p:ext uri="{BB962C8B-B14F-4D97-AF65-F5344CB8AC3E}">
        <p14:creationId xmlns:p14="http://schemas.microsoft.com/office/powerpoint/2010/main" val="218797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88080B-C691-43D4-9B34-EE215226A8B5}" type="slidenum">
              <a:rPr lang="en-GB" smtClean="0"/>
              <a:t>56</a:t>
            </a:fld>
            <a:endParaRPr lang="en-GB"/>
          </a:p>
        </p:txBody>
      </p:sp>
    </p:spTree>
    <p:extLst>
      <p:ext uri="{BB962C8B-B14F-4D97-AF65-F5344CB8AC3E}">
        <p14:creationId xmlns:p14="http://schemas.microsoft.com/office/powerpoint/2010/main" val="1640559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88080B-C691-43D4-9B34-EE215226A8B5}" type="slidenum">
              <a:rPr lang="en-GB" smtClean="0"/>
              <a:t>57</a:t>
            </a:fld>
            <a:endParaRPr lang="en-GB"/>
          </a:p>
        </p:txBody>
      </p:sp>
    </p:spTree>
    <p:extLst>
      <p:ext uri="{BB962C8B-B14F-4D97-AF65-F5344CB8AC3E}">
        <p14:creationId xmlns:p14="http://schemas.microsoft.com/office/powerpoint/2010/main" val="589050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60</a:t>
            </a:fld>
            <a:endParaRPr lang="en-GB"/>
          </a:p>
        </p:txBody>
      </p:sp>
    </p:spTree>
    <p:extLst>
      <p:ext uri="{BB962C8B-B14F-4D97-AF65-F5344CB8AC3E}">
        <p14:creationId xmlns:p14="http://schemas.microsoft.com/office/powerpoint/2010/main" val="68479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95E7E02-82F7-40AA-B322-3B72C1B6B0EC}" type="slidenum">
              <a:rPr lang="en-US" altLang="en-US" smtClean="0"/>
              <a:pPr eaLnBrk="1" hangingPunct="1"/>
              <a:t>3</a:t>
            </a:fld>
            <a:endParaRPr lang="en-US" alt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Solar System.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3F5A171-8C91-4E02-A97F-5E3ED8C6F2E6}" type="slidenum">
              <a:rPr lang="en-GB" altLang="en-US" smtClean="0"/>
              <a:pPr eaLnBrk="1" hangingPunct="1"/>
              <a:t>12</a:t>
            </a:fld>
            <a:endParaRPr lang="en-GB" alt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aseline="0" dirty="0"/>
              <a:t>… looking remarkably like Earth’s Moon.</a:t>
            </a:r>
            <a:endParaRPr lang="en-US" altLang="en-US"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phases of the Moon result</a:t>
            </a:r>
            <a:r>
              <a:rPr lang="en-GB" baseline="0" dirty="0"/>
              <a:t> from its revolution around the Sun once every 29½ days.</a:t>
            </a:r>
            <a:endParaRPr lang="en-GB" dirty="0"/>
          </a:p>
        </p:txBody>
      </p:sp>
      <p:sp>
        <p:nvSpPr>
          <p:cNvPr id="4" name="Slide Number Placeholder 3"/>
          <p:cNvSpPr>
            <a:spLocks noGrp="1"/>
          </p:cNvSpPr>
          <p:nvPr>
            <p:ph type="sldNum" sz="quarter" idx="10"/>
          </p:nvPr>
        </p:nvSpPr>
        <p:spPr/>
        <p:txBody>
          <a:bodyPr/>
          <a:lstStyle/>
          <a:p>
            <a:fld id="{B6DEF87B-F1A7-4581-86DF-2B923CF62342}" type="slidenum">
              <a:rPr lang="en-US" smtClean="0"/>
              <a:pPr/>
              <a:t>24</a:t>
            </a:fld>
            <a:endParaRPr lang="en-US"/>
          </a:p>
        </p:txBody>
      </p:sp>
    </p:spTree>
    <p:extLst>
      <p:ext uri="{BB962C8B-B14F-4D97-AF65-F5344CB8AC3E}">
        <p14:creationId xmlns:p14="http://schemas.microsoft.com/office/powerpoint/2010/main" val="177468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C68A48-54F6-4169-882D-A4AF7F59EB97}" type="slidenum">
              <a:rPr lang="en-US" altLang="en-US" smtClean="0"/>
              <a:pPr eaLnBrk="1" hangingPunct="1"/>
              <a:t>31</a:t>
            </a:fld>
            <a:endParaRPr lang="en-US" alt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Moon through telescope, by DLC.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Asteroids</a:t>
            </a:r>
          </a:p>
        </p:txBody>
      </p:sp>
      <p:sp>
        <p:nvSpPr>
          <p:cNvPr id="4" name="Slide Number Placeholder 3"/>
          <p:cNvSpPr>
            <a:spLocks noGrp="1"/>
          </p:cNvSpPr>
          <p:nvPr>
            <p:ph type="sldNum" sz="quarter" idx="10"/>
          </p:nvPr>
        </p:nvSpPr>
        <p:spPr/>
        <p:txBody>
          <a:bodyPr/>
          <a:lstStyle/>
          <a:p>
            <a:fld id="{4188080B-C691-43D4-9B34-EE215226A8B5}" type="slidenum">
              <a:rPr lang="en-GB" smtClean="0"/>
              <a:t>45</a:t>
            </a:fld>
            <a:endParaRPr lang="en-GB"/>
          </a:p>
        </p:txBody>
      </p:sp>
    </p:spTree>
    <p:extLst>
      <p:ext uri="{BB962C8B-B14F-4D97-AF65-F5344CB8AC3E}">
        <p14:creationId xmlns:p14="http://schemas.microsoft.com/office/powerpoint/2010/main" val="38197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88080B-C691-43D4-9B34-EE215226A8B5}" type="slidenum">
              <a:rPr lang="en-GB" smtClean="0"/>
              <a:t>46</a:t>
            </a:fld>
            <a:endParaRPr lang="en-GB"/>
          </a:p>
        </p:txBody>
      </p:sp>
    </p:spTree>
    <p:extLst>
      <p:ext uri="{BB962C8B-B14F-4D97-AF65-F5344CB8AC3E}">
        <p14:creationId xmlns:p14="http://schemas.microsoft.com/office/powerpoint/2010/main" val="366864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charset="0"/>
              </a:rPr>
              <a:t>Europa has a surface covered in ice, possibly covering a huge ocean of water. Extremely thin oxygen atmosphere. If the ocean exists it could be very deep and hold twice as much as all the water on Earth.</a:t>
            </a:r>
          </a:p>
          <a:p>
            <a:r>
              <a:rPr lang="en-GB" altLang="en-US" dirty="0">
                <a:latin typeface="Arial" charset="0"/>
              </a:rPr>
              <a:t>[Jupiter’s moon Europa also seems a possible stomping ground for E.T. due to its potential water and volcanic activity. Though the surface seems to be frozen, many suspect that buried underneath is an ocean of liquid water. Volcanic activity on the moon could provide life-supporting heat, as well as important chemicals needed by living organisms. Microbial life could potentially survive near hydrothermal vents on Europa, as it does on Earth.] http://www.wired.com/2009/01/et-life/.</a:t>
            </a:r>
          </a:p>
          <a:p>
            <a:endParaRPr lang="en-GB" altLang="en-US" dirty="0">
              <a:latin typeface="Arial" charset="0"/>
            </a:endParaRPr>
          </a:p>
          <a:p>
            <a:r>
              <a:rPr lang="en-GB" sz="1200" b="0" i="0" kern="1200" dirty="0">
                <a:solidFill>
                  <a:schemeClr val="tx1"/>
                </a:solidFill>
                <a:effectLst/>
                <a:latin typeface="Arial" pitchFamily="34" charset="0"/>
                <a:ea typeface="+mn-ea"/>
                <a:cs typeface="+mn-cs"/>
              </a:rPr>
              <a:t>https://en.wikipedia.org/wiki/Europa_(moon): Europa has the smoothest surface of any known solid object in the Solar System.</a:t>
            </a:r>
            <a:r>
              <a:rPr lang="en-GB" sz="1200" b="0" i="0" u="none" strike="noStrike" kern="1200" baseline="30000" dirty="0">
                <a:solidFill>
                  <a:schemeClr val="tx1"/>
                </a:solidFill>
                <a:effectLst/>
                <a:latin typeface="Arial" pitchFamily="34" charset="0"/>
                <a:ea typeface="+mn-ea"/>
                <a:cs typeface="+mn-cs"/>
                <a:hlinkClick r:id="rId3"/>
              </a:rPr>
              <a:t>[12]</a:t>
            </a:r>
            <a:r>
              <a:rPr lang="en-GB" sz="1200" b="0" i="0" kern="1200" dirty="0">
                <a:solidFill>
                  <a:schemeClr val="tx1"/>
                </a:solidFill>
                <a:effectLst/>
                <a:latin typeface="Arial" pitchFamily="34" charset="0"/>
                <a:ea typeface="+mn-ea"/>
                <a:cs typeface="+mn-cs"/>
              </a:rPr>
              <a:t> The apparent youth and smoothness of the surface have led to the hypothesis that a </a:t>
            </a:r>
            <a:r>
              <a:rPr lang="en-GB" sz="1200" b="0" i="0" u="none" strike="noStrike" kern="1200" dirty="0">
                <a:solidFill>
                  <a:schemeClr val="tx1"/>
                </a:solidFill>
                <a:effectLst/>
                <a:latin typeface="Arial" pitchFamily="34" charset="0"/>
                <a:ea typeface="+mn-ea"/>
                <a:cs typeface="+mn-cs"/>
                <a:hlinkClick r:id="rId4" tooltip="Water"/>
              </a:rPr>
              <a:t>water</a:t>
            </a:r>
            <a:r>
              <a:rPr lang="en-GB" sz="1200" b="0" i="0" kern="1200" dirty="0">
                <a:solidFill>
                  <a:schemeClr val="tx1"/>
                </a:solidFill>
                <a:effectLst/>
                <a:latin typeface="Arial" pitchFamily="34" charset="0"/>
                <a:ea typeface="+mn-ea"/>
                <a:cs typeface="+mn-cs"/>
              </a:rPr>
              <a:t> ocean exists beneath it, which could conceivably </a:t>
            </a:r>
            <a:r>
              <a:rPr lang="en-GB" sz="1200" b="0" i="0" kern="1200" dirty="0" err="1">
                <a:solidFill>
                  <a:schemeClr val="tx1"/>
                </a:solidFill>
                <a:effectLst/>
                <a:latin typeface="Arial" pitchFamily="34" charset="0"/>
                <a:ea typeface="+mn-ea"/>
                <a:cs typeface="+mn-cs"/>
              </a:rPr>
              <a:t>harbor</a:t>
            </a:r>
            <a:r>
              <a:rPr lang="en-GB" sz="1200" b="0" i="0"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hlinkClick r:id="rId5" tooltip="Extraterrestrial life"/>
              </a:rPr>
              <a:t>extraterrestrial</a:t>
            </a:r>
            <a:r>
              <a:rPr lang="en-GB" sz="1200" b="0" i="0" u="none" strike="noStrike" kern="1200" dirty="0">
                <a:solidFill>
                  <a:schemeClr val="tx1"/>
                </a:solidFill>
                <a:effectLst/>
                <a:latin typeface="Arial" pitchFamily="34" charset="0"/>
                <a:ea typeface="+mn-ea"/>
                <a:cs typeface="+mn-cs"/>
                <a:hlinkClick r:id="rId5" tooltip="Extraterrestrial life"/>
              </a:rPr>
              <a:t> life</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6"/>
              </a:rPr>
              <a:t>[13]</a:t>
            </a:r>
            <a:r>
              <a:rPr lang="en-GB" sz="1200" b="0" i="0" kern="1200" dirty="0">
                <a:solidFill>
                  <a:schemeClr val="tx1"/>
                </a:solidFill>
                <a:effectLst/>
                <a:latin typeface="Arial" pitchFamily="34" charset="0"/>
                <a:ea typeface="+mn-ea"/>
                <a:cs typeface="+mn-cs"/>
              </a:rPr>
              <a:t> The predominant model suggests that heat from </a:t>
            </a:r>
            <a:r>
              <a:rPr lang="en-GB" sz="1200" b="0" i="0" u="none" strike="noStrike" kern="1200" dirty="0">
                <a:solidFill>
                  <a:schemeClr val="tx1"/>
                </a:solidFill>
                <a:effectLst/>
                <a:latin typeface="Arial" pitchFamily="34" charset="0"/>
                <a:ea typeface="+mn-ea"/>
                <a:cs typeface="+mn-cs"/>
                <a:hlinkClick r:id="rId7" tooltip="Tidal flexing"/>
              </a:rPr>
              <a:t>tidal flexing</a:t>
            </a:r>
            <a:r>
              <a:rPr lang="en-GB" sz="1200" b="0" i="0" kern="1200" dirty="0">
                <a:solidFill>
                  <a:schemeClr val="tx1"/>
                </a:solidFill>
                <a:effectLst/>
                <a:latin typeface="Arial" pitchFamily="34" charset="0"/>
                <a:ea typeface="+mn-ea"/>
                <a:cs typeface="+mn-cs"/>
              </a:rPr>
              <a:t> causes the ocean to remain liquid and drives ice movement similar to </a:t>
            </a:r>
            <a:r>
              <a:rPr lang="en-GB" sz="1200" b="0" i="0" u="none" strike="noStrike" kern="1200" dirty="0">
                <a:solidFill>
                  <a:schemeClr val="tx1"/>
                </a:solidFill>
                <a:effectLst/>
                <a:latin typeface="Arial" pitchFamily="34" charset="0"/>
                <a:ea typeface="+mn-ea"/>
                <a:cs typeface="+mn-cs"/>
                <a:hlinkClick r:id="rId8" tooltip="Plate tectonics"/>
              </a:rPr>
              <a:t>plate tectonics</a:t>
            </a:r>
            <a:r>
              <a:rPr lang="en-GB" sz="1200" b="0" i="0" kern="1200" dirty="0">
                <a:solidFill>
                  <a:schemeClr val="tx1"/>
                </a:solidFill>
                <a:effectLst/>
                <a:latin typeface="Arial" pitchFamily="34" charset="0"/>
                <a:ea typeface="+mn-ea"/>
                <a:cs typeface="+mn-cs"/>
              </a:rPr>
              <a:t>, absorbing chemicals from the surface into the ocean below.</a:t>
            </a:r>
            <a:r>
              <a:rPr lang="en-GB" sz="1200" b="0" i="0" u="none" strike="noStrike" kern="1200" baseline="30000" dirty="0">
                <a:solidFill>
                  <a:schemeClr val="tx1"/>
                </a:solidFill>
                <a:effectLst/>
                <a:latin typeface="Arial" pitchFamily="34" charset="0"/>
                <a:ea typeface="+mn-ea"/>
                <a:cs typeface="+mn-cs"/>
                <a:hlinkClick r:id="rId9"/>
              </a:rPr>
              <a:t>[14]</a:t>
            </a:r>
            <a:r>
              <a:rPr lang="en-GB" sz="1200" b="0" i="0" u="none" strike="noStrike" kern="1200" baseline="30000" dirty="0">
                <a:solidFill>
                  <a:schemeClr val="tx1"/>
                </a:solidFill>
                <a:effectLst/>
                <a:latin typeface="Arial" pitchFamily="34" charset="0"/>
                <a:ea typeface="+mn-ea"/>
                <a:cs typeface="+mn-cs"/>
                <a:hlinkClick r:id="rId10"/>
              </a:rPr>
              <a:t>[15]</a:t>
            </a:r>
            <a:r>
              <a:rPr lang="en-GB" sz="1200" b="0" i="0" kern="1200" dirty="0">
                <a:solidFill>
                  <a:schemeClr val="tx1"/>
                </a:solidFill>
                <a:effectLst/>
                <a:latin typeface="Arial" pitchFamily="34" charset="0"/>
                <a:ea typeface="+mn-ea"/>
                <a:cs typeface="+mn-cs"/>
              </a:rPr>
              <a:t> Sea salt from a subsurface ocean may be coating some geological features on Europa, suggesting that the ocean is interacting with the seafloor. This may be important in determining if Europa could be habitable.</a:t>
            </a:r>
            <a:r>
              <a:rPr lang="en-GB" sz="1200" b="0" i="0" u="none" strike="noStrike" kern="1200" baseline="30000" dirty="0">
                <a:solidFill>
                  <a:schemeClr val="tx1"/>
                </a:solidFill>
                <a:effectLst/>
                <a:latin typeface="Arial" pitchFamily="34" charset="0"/>
                <a:ea typeface="+mn-ea"/>
                <a:cs typeface="+mn-cs"/>
                <a:hlinkClick r:id="rId11"/>
              </a:rPr>
              <a:t>[16]</a:t>
            </a:r>
            <a:r>
              <a:rPr lang="en-GB" sz="1200" b="0" i="0" kern="1200" dirty="0">
                <a:solidFill>
                  <a:schemeClr val="tx1"/>
                </a:solidFill>
                <a:effectLst/>
                <a:latin typeface="Arial" pitchFamily="34" charset="0"/>
                <a:ea typeface="+mn-ea"/>
                <a:cs typeface="+mn-cs"/>
              </a:rPr>
              <a:t> In addition, the </a:t>
            </a:r>
            <a:r>
              <a:rPr lang="en-GB" sz="1200" b="0" i="0" u="none" strike="noStrike" kern="1200" dirty="0">
                <a:solidFill>
                  <a:schemeClr val="tx1"/>
                </a:solidFill>
                <a:effectLst/>
                <a:latin typeface="Arial" pitchFamily="34" charset="0"/>
                <a:ea typeface="+mn-ea"/>
                <a:cs typeface="+mn-cs"/>
                <a:hlinkClick r:id="rId12" tooltip="Hubble Space Telescope"/>
              </a:rPr>
              <a:t>Hubble Space Telescope</a:t>
            </a:r>
            <a:r>
              <a:rPr lang="en-GB" sz="1200" b="0" i="0" kern="1200" dirty="0">
                <a:solidFill>
                  <a:schemeClr val="tx1"/>
                </a:solidFill>
                <a:effectLst/>
                <a:latin typeface="Arial" pitchFamily="34" charset="0"/>
                <a:ea typeface="+mn-ea"/>
                <a:cs typeface="+mn-cs"/>
              </a:rPr>
              <a:t> detected </a:t>
            </a:r>
            <a:r>
              <a:rPr lang="en-GB" sz="1200" b="0" i="0" u="none" strike="noStrike" kern="1200" dirty="0">
                <a:solidFill>
                  <a:schemeClr val="tx1"/>
                </a:solidFill>
                <a:effectLst/>
                <a:latin typeface="Arial" pitchFamily="34" charset="0"/>
                <a:ea typeface="+mn-ea"/>
                <a:cs typeface="+mn-cs"/>
                <a:hlinkClick r:id="rId13" tooltip="Water vapor"/>
              </a:rPr>
              <a:t>water </a:t>
            </a:r>
            <a:r>
              <a:rPr lang="en-GB" sz="1200" b="0" i="0" u="none" strike="noStrike" kern="1200" dirty="0" err="1">
                <a:solidFill>
                  <a:schemeClr val="tx1"/>
                </a:solidFill>
                <a:effectLst/>
                <a:latin typeface="Arial" pitchFamily="34" charset="0"/>
                <a:ea typeface="+mn-ea"/>
                <a:cs typeface="+mn-cs"/>
                <a:hlinkClick r:id="rId13" tooltip="Water vapor"/>
              </a:rPr>
              <a:t>vapor</a:t>
            </a:r>
            <a:r>
              <a:rPr lang="en-GB" sz="1200" b="0" i="0" u="none" strike="noStrike" kern="1200" dirty="0">
                <a:solidFill>
                  <a:schemeClr val="tx1"/>
                </a:solidFill>
                <a:effectLst/>
                <a:latin typeface="Arial" pitchFamily="34" charset="0"/>
                <a:ea typeface="+mn-ea"/>
                <a:cs typeface="+mn-cs"/>
                <a:hlinkClick r:id="rId13" tooltip="Water vapor"/>
              </a:rPr>
              <a:t> plumes</a:t>
            </a:r>
            <a:r>
              <a:rPr lang="en-GB" sz="1200" b="0" i="0" kern="1200" dirty="0">
                <a:solidFill>
                  <a:schemeClr val="tx1"/>
                </a:solidFill>
                <a:effectLst/>
                <a:latin typeface="Arial" pitchFamily="34" charset="0"/>
                <a:ea typeface="+mn-ea"/>
                <a:cs typeface="+mn-cs"/>
              </a:rPr>
              <a:t> similar to those observed on Saturn's moon </a:t>
            </a:r>
            <a:r>
              <a:rPr lang="en-GB" sz="1200" b="0" i="0" u="none" strike="noStrike" kern="1200" dirty="0">
                <a:solidFill>
                  <a:schemeClr val="tx1"/>
                </a:solidFill>
                <a:effectLst/>
                <a:latin typeface="Arial" pitchFamily="34" charset="0"/>
                <a:ea typeface="+mn-ea"/>
                <a:cs typeface="+mn-cs"/>
                <a:hlinkClick r:id="rId14" tooltip="Enceladus"/>
              </a:rPr>
              <a:t>Enceladus</a:t>
            </a:r>
            <a:r>
              <a:rPr lang="en-GB" sz="1200" b="0" i="0" kern="1200" dirty="0">
                <a:solidFill>
                  <a:schemeClr val="tx1"/>
                </a:solidFill>
                <a:effectLst/>
                <a:latin typeface="Arial" pitchFamily="34" charset="0"/>
                <a:ea typeface="+mn-ea"/>
                <a:cs typeface="+mn-cs"/>
              </a:rPr>
              <a:t>, which are thought to be caused by erupting </a:t>
            </a:r>
            <a:r>
              <a:rPr lang="en-GB" sz="1200" b="0" i="0" u="none" strike="noStrike" kern="1200" dirty="0" err="1">
                <a:solidFill>
                  <a:schemeClr val="tx1"/>
                </a:solidFill>
                <a:effectLst/>
                <a:latin typeface="Arial" pitchFamily="34" charset="0"/>
                <a:ea typeface="+mn-ea"/>
                <a:cs typeface="+mn-cs"/>
                <a:hlinkClick r:id="rId15" tooltip="Cryogeyser"/>
              </a:rPr>
              <a:t>cryogeysers</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16"/>
              </a:rPr>
              <a:t>[17]</a:t>
            </a:r>
            <a:endParaRPr lang="en-GB" sz="1200" b="0" i="0" u="none" strike="noStrike" kern="1200" baseline="30000" dirty="0">
              <a:solidFill>
                <a:schemeClr val="tx1"/>
              </a:solidFill>
              <a:effectLst/>
              <a:latin typeface="Arial" pitchFamily="34" charset="0"/>
              <a:ea typeface="+mn-ea"/>
              <a:cs typeface="+mn-cs"/>
            </a:endParaRPr>
          </a:p>
          <a:p>
            <a:r>
              <a:rPr lang="en-GB" sz="1200" b="0" i="0" kern="1200" dirty="0">
                <a:solidFill>
                  <a:schemeClr val="tx1"/>
                </a:solidFill>
                <a:effectLst/>
                <a:latin typeface="Arial" pitchFamily="34" charset="0"/>
                <a:ea typeface="+mn-ea"/>
                <a:cs typeface="+mn-cs"/>
              </a:rPr>
              <a:t>So far, there is no evidence that life exists on Europa, but Europa has emerged as one of the most likely locations in the Solar System for </a:t>
            </a:r>
            <a:r>
              <a:rPr lang="en-GB" sz="1200" b="0" i="0" u="none" strike="noStrike" kern="1200" dirty="0">
                <a:solidFill>
                  <a:schemeClr val="tx1"/>
                </a:solidFill>
                <a:effectLst/>
                <a:latin typeface="Arial" pitchFamily="34" charset="0"/>
                <a:ea typeface="+mn-ea"/>
                <a:cs typeface="+mn-cs"/>
                <a:hlinkClick r:id="rId17" tooltip="Planetary habitability"/>
              </a:rPr>
              <a:t>potential habitability</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18"/>
              </a:rPr>
              <a:t>[103]</a:t>
            </a:r>
            <a:r>
              <a:rPr lang="en-GB" sz="1200" b="0" i="0" u="none" strike="noStrike" kern="1200" baseline="30000" dirty="0">
                <a:solidFill>
                  <a:schemeClr val="tx1"/>
                </a:solidFill>
                <a:effectLst/>
                <a:latin typeface="Arial" pitchFamily="34" charset="0"/>
                <a:ea typeface="+mn-ea"/>
                <a:cs typeface="+mn-cs"/>
                <a:hlinkClick r:id="rId19"/>
              </a:rPr>
              <a:t>[137]</a:t>
            </a:r>
            <a:r>
              <a:rPr lang="en-GB" sz="1200" b="0" i="0" kern="1200" dirty="0">
                <a:solidFill>
                  <a:schemeClr val="tx1"/>
                </a:solidFill>
                <a:effectLst/>
                <a:latin typeface="Arial" pitchFamily="34" charset="0"/>
                <a:ea typeface="+mn-ea"/>
                <a:cs typeface="+mn-cs"/>
              </a:rPr>
              <a:t> </a:t>
            </a:r>
            <a:r>
              <a:rPr lang="en-GB" sz="1200" b="0" i="0" u="none" strike="noStrike" kern="1200" dirty="0">
                <a:solidFill>
                  <a:schemeClr val="tx1"/>
                </a:solidFill>
                <a:effectLst/>
                <a:latin typeface="Arial" pitchFamily="34" charset="0"/>
                <a:ea typeface="+mn-ea"/>
                <a:cs typeface="+mn-cs"/>
                <a:hlinkClick r:id="rId5" tooltip="Extraterrestrial life"/>
              </a:rPr>
              <a:t>Life</a:t>
            </a:r>
            <a:r>
              <a:rPr lang="en-GB" sz="1200" b="0" i="0" kern="1200" dirty="0">
                <a:solidFill>
                  <a:schemeClr val="tx1"/>
                </a:solidFill>
                <a:effectLst/>
                <a:latin typeface="Arial" pitchFamily="34" charset="0"/>
                <a:ea typeface="+mn-ea"/>
                <a:cs typeface="+mn-cs"/>
              </a:rPr>
              <a:t> could exist in its under-ice ocean, perhaps in an environment similar to Earth's deep-ocean </a:t>
            </a:r>
            <a:r>
              <a:rPr lang="en-GB" sz="1200" b="0" i="0" u="none" strike="noStrike" kern="1200" dirty="0">
                <a:solidFill>
                  <a:schemeClr val="tx1"/>
                </a:solidFill>
                <a:effectLst/>
                <a:latin typeface="Arial" pitchFamily="34" charset="0"/>
                <a:ea typeface="+mn-ea"/>
                <a:cs typeface="+mn-cs"/>
                <a:hlinkClick r:id="rId20" tooltip="Hydrothermal vent"/>
              </a:rPr>
              <a:t>hydrothermal vents</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21"/>
              </a:rPr>
              <a:t>[109]</a:t>
            </a:r>
            <a:r>
              <a:rPr lang="en-GB" sz="1200" b="0" i="0" u="none" strike="noStrike" kern="1200" baseline="30000" dirty="0">
                <a:solidFill>
                  <a:schemeClr val="tx1"/>
                </a:solidFill>
                <a:effectLst/>
                <a:latin typeface="Arial" pitchFamily="34" charset="0"/>
                <a:ea typeface="+mn-ea"/>
                <a:cs typeface="+mn-cs"/>
                <a:hlinkClick r:id="rId22"/>
              </a:rPr>
              <a:t>[138]</a:t>
            </a:r>
            <a:r>
              <a:rPr lang="en-GB" sz="1200" b="0" i="0" kern="1200" dirty="0">
                <a:solidFill>
                  <a:schemeClr val="tx1"/>
                </a:solidFill>
                <a:effectLst/>
                <a:latin typeface="Arial" pitchFamily="34" charset="0"/>
                <a:ea typeface="+mn-ea"/>
                <a:cs typeface="+mn-cs"/>
              </a:rPr>
              <a:t> Even if Europa lacks volcanic hydrothermal activity, a 2016 NASA study found that Earth-like levels of hydrogen and oxygen could be produced through processes related to </a:t>
            </a:r>
            <a:r>
              <a:rPr lang="en-GB" sz="1200" b="0" i="0" u="none" strike="noStrike" kern="1200" dirty="0" err="1">
                <a:solidFill>
                  <a:schemeClr val="tx1"/>
                </a:solidFill>
                <a:effectLst/>
                <a:latin typeface="Arial" pitchFamily="34" charset="0"/>
                <a:ea typeface="+mn-ea"/>
                <a:cs typeface="+mn-cs"/>
                <a:hlinkClick r:id="rId23" tooltip="Serpentinite"/>
              </a:rPr>
              <a:t>serpentinization</a:t>
            </a:r>
            <a:r>
              <a:rPr lang="en-GB" sz="1200" b="0" i="0" kern="1200" dirty="0">
                <a:solidFill>
                  <a:schemeClr val="tx1"/>
                </a:solidFill>
                <a:effectLst/>
                <a:latin typeface="Arial" pitchFamily="34" charset="0"/>
                <a:ea typeface="+mn-ea"/>
                <a:cs typeface="+mn-cs"/>
              </a:rPr>
              <a:t> and ice-derived oxidants, which do not directly involve </a:t>
            </a:r>
            <a:r>
              <a:rPr lang="en-GB" sz="1200" b="0" i="0" u="none" strike="noStrike" kern="1200" dirty="0">
                <a:solidFill>
                  <a:schemeClr val="tx1"/>
                </a:solidFill>
                <a:effectLst/>
                <a:latin typeface="Arial" pitchFamily="34" charset="0"/>
                <a:ea typeface="+mn-ea"/>
                <a:cs typeface="+mn-cs"/>
                <a:hlinkClick r:id="rId24" tooltip="Volcanism"/>
              </a:rPr>
              <a:t>volcanism</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25"/>
              </a:rPr>
              <a:t>[139]</a:t>
            </a:r>
            <a:r>
              <a:rPr lang="en-GB" sz="1200" b="0" i="0" kern="1200" dirty="0">
                <a:solidFill>
                  <a:schemeClr val="tx1"/>
                </a:solidFill>
                <a:effectLst/>
                <a:latin typeface="Arial" pitchFamily="34" charset="0"/>
                <a:ea typeface="+mn-ea"/>
                <a:cs typeface="+mn-cs"/>
              </a:rPr>
              <a:t> In 2015, scientists announced that salt from a </a:t>
            </a:r>
            <a:r>
              <a:rPr lang="en-GB" sz="1200" b="0" i="0" u="none" strike="noStrike" kern="1200" dirty="0">
                <a:solidFill>
                  <a:schemeClr val="tx1"/>
                </a:solidFill>
                <a:effectLst/>
                <a:latin typeface="Arial" pitchFamily="34" charset="0"/>
                <a:ea typeface="+mn-ea"/>
                <a:cs typeface="+mn-cs"/>
                <a:hlinkClick r:id="rId26" tooltip="Extraterrestrial liquid water"/>
              </a:rPr>
              <a:t>subsurface ocean</a:t>
            </a:r>
            <a:r>
              <a:rPr lang="en-GB" sz="1200" b="0" i="0" kern="1200" dirty="0">
                <a:solidFill>
                  <a:schemeClr val="tx1"/>
                </a:solidFill>
                <a:effectLst/>
                <a:latin typeface="Arial" pitchFamily="34" charset="0"/>
                <a:ea typeface="+mn-ea"/>
                <a:cs typeface="+mn-cs"/>
              </a:rPr>
              <a:t> may likely be coating some geological features on Europa, suggesting that the ocean is interacting with the seafloor. This may be important in determining if Europa could be habitable.</a:t>
            </a:r>
            <a:r>
              <a:rPr lang="en-GB" sz="1200" b="0" i="0" u="none" strike="noStrike" kern="1200" baseline="30000" dirty="0">
                <a:solidFill>
                  <a:schemeClr val="tx1"/>
                </a:solidFill>
                <a:effectLst/>
                <a:latin typeface="Arial" pitchFamily="34" charset="0"/>
                <a:ea typeface="+mn-ea"/>
                <a:cs typeface="+mn-cs"/>
                <a:hlinkClick r:id="rId11"/>
              </a:rPr>
              <a:t>[16]</a:t>
            </a:r>
            <a:r>
              <a:rPr lang="en-GB" sz="1200" b="0" i="0" u="none" strike="noStrike" kern="1200" baseline="30000" dirty="0">
                <a:solidFill>
                  <a:schemeClr val="tx1"/>
                </a:solidFill>
                <a:effectLst/>
                <a:latin typeface="Arial" pitchFamily="34" charset="0"/>
                <a:ea typeface="+mn-ea"/>
                <a:cs typeface="+mn-cs"/>
                <a:hlinkClick r:id="rId27"/>
              </a:rPr>
              <a:t>[140]</a:t>
            </a:r>
            <a:r>
              <a:rPr lang="en-GB" sz="1200" b="0" i="0" kern="1200" dirty="0">
                <a:solidFill>
                  <a:schemeClr val="tx1"/>
                </a:solidFill>
                <a:effectLst/>
                <a:latin typeface="Arial" pitchFamily="34" charset="0"/>
                <a:ea typeface="+mn-ea"/>
                <a:cs typeface="+mn-cs"/>
              </a:rPr>
              <a:t> The likely presence of liquid water in contact with Europa's rocky </a:t>
            </a:r>
            <a:r>
              <a:rPr lang="en-GB" sz="1200" b="0" i="0" u="none" strike="noStrike" kern="1200" dirty="0">
                <a:solidFill>
                  <a:schemeClr val="tx1"/>
                </a:solidFill>
                <a:effectLst/>
                <a:latin typeface="Arial" pitchFamily="34" charset="0"/>
                <a:ea typeface="+mn-ea"/>
                <a:cs typeface="+mn-cs"/>
                <a:hlinkClick r:id="rId28" tooltip="Mantle (geology)"/>
              </a:rPr>
              <a:t>mantle</a:t>
            </a:r>
            <a:r>
              <a:rPr lang="en-GB" sz="1200" b="0" i="0" kern="1200" dirty="0">
                <a:solidFill>
                  <a:schemeClr val="tx1"/>
                </a:solidFill>
                <a:effectLst/>
                <a:latin typeface="Arial" pitchFamily="34" charset="0"/>
                <a:ea typeface="+mn-ea"/>
                <a:cs typeface="+mn-cs"/>
              </a:rPr>
              <a:t> has spurred calls to send a probe there.</a:t>
            </a:r>
            <a:r>
              <a:rPr lang="en-GB" sz="1200" b="0" i="0" u="none" strike="noStrike" kern="1200" baseline="30000" dirty="0">
                <a:solidFill>
                  <a:schemeClr val="tx1"/>
                </a:solidFill>
                <a:effectLst/>
                <a:latin typeface="Arial" pitchFamily="34" charset="0"/>
                <a:ea typeface="+mn-ea"/>
                <a:cs typeface="+mn-cs"/>
                <a:hlinkClick r:id="rId29"/>
              </a:rPr>
              <a:t>[141]</a:t>
            </a:r>
            <a:endParaRPr lang="en-GB" sz="1200" b="0" i="0" kern="1200" dirty="0">
              <a:solidFill>
                <a:schemeClr val="tx1"/>
              </a:solidFill>
              <a:effectLst/>
              <a:latin typeface="Arial" pitchFamily="34" charset="0"/>
              <a:ea typeface="+mn-ea"/>
              <a:cs typeface="+mn-cs"/>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D31831-7A1D-46F5-84E4-64BF24FE7393}" type="slidenum">
              <a:rPr lang="en-US" altLang="en-US" smtClean="0"/>
              <a:pPr eaLnBrk="1" hangingPunct="1"/>
              <a:t>49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charset="0"/>
              </a:rPr>
              <a:t>The ice is covered in cracks, some of which appear to be moving. Tidal heating. There has also been some evidence (HST, 2013) of plumes of water being vented from under the ice, although subsequent observations have not confirmed them, and it is, therefore, not certain that they exist. All this points to thermal activity, with volcanic action providing warmth, which may provide the right conditions for some form of microbial life, rather like that found in sub-oceanic hydrothermal vents on the Earth.</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A57A95-A6A5-481A-B04F-69DC06141685}" type="slidenum">
              <a:rPr lang="en-US" altLang="en-US" smtClean="0"/>
              <a:pPr eaLnBrk="1" hangingPunct="1"/>
              <a:t>50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211365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55736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4143471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98A3CB5-7652-4E74-850A-E3C5D852216B}"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36D46-3A39-48A7-A94A-CA8E13EDB5DC}" type="slidenum">
              <a:rPr lang="en-US"/>
              <a:pPr>
                <a:defRPr/>
              </a:pPr>
              <a:t>‹#›</a:t>
            </a:fld>
            <a:endParaRPr lang="en-US"/>
          </a:p>
        </p:txBody>
      </p:sp>
    </p:spTree>
    <p:extLst>
      <p:ext uri="{BB962C8B-B14F-4D97-AF65-F5344CB8AC3E}">
        <p14:creationId xmlns:p14="http://schemas.microsoft.com/office/powerpoint/2010/main" val="168509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4EE05E-BF79-4B3B-A5DD-8A812A42464A}"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43DDB-37E7-4226-89EA-4557EA868B9C}" type="slidenum">
              <a:rPr lang="en-US"/>
              <a:pPr>
                <a:defRPr/>
              </a:pPr>
              <a:t>‹#›</a:t>
            </a:fld>
            <a:endParaRPr lang="en-US"/>
          </a:p>
        </p:txBody>
      </p:sp>
    </p:spTree>
    <p:extLst>
      <p:ext uri="{BB962C8B-B14F-4D97-AF65-F5344CB8AC3E}">
        <p14:creationId xmlns:p14="http://schemas.microsoft.com/office/powerpoint/2010/main" val="4136470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FDC1983-2488-45EF-A1EE-97DB391C8E45}"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F7E06-D992-4A18-AB3C-174873C8C617}" type="slidenum">
              <a:rPr lang="en-US"/>
              <a:pPr>
                <a:defRPr/>
              </a:pPr>
              <a:t>‹#›</a:t>
            </a:fld>
            <a:endParaRPr lang="en-US"/>
          </a:p>
        </p:txBody>
      </p:sp>
    </p:spTree>
    <p:extLst>
      <p:ext uri="{BB962C8B-B14F-4D97-AF65-F5344CB8AC3E}">
        <p14:creationId xmlns:p14="http://schemas.microsoft.com/office/powerpoint/2010/main" val="487503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528ADD9-35CB-4FE6-A772-ECBF1A0B7051}" type="datetimeFigureOut">
              <a:rPr lang="en-US"/>
              <a:pPr>
                <a:defRPr/>
              </a:pPr>
              <a:t>6/8/2020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24D3B5-0555-4525-8A0E-F88A2B582B9F}" type="slidenum">
              <a:rPr lang="en-US"/>
              <a:pPr>
                <a:defRPr/>
              </a:pPr>
              <a:t>‹#›</a:t>
            </a:fld>
            <a:endParaRPr lang="en-US"/>
          </a:p>
        </p:txBody>
      </p:sp>
    </p:spTree>
    <p:extLst>
      <p:ext uri="{BB962C8B-B14F-4D97-AF65-F5344CB8AC3E}">
        <p14:creationId xmlns:p14="http://schemas.microsoft.com/office/powerpoint/2010/main" val="41239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D9A417E-4824-4246-B4E3-39757E2C9760}" type="datetimeFigureOut">
              <a:rPr lang="en-US"/>
              <a:pPr>
                <a:defRPr/>
              </a:pPr>
              <a:t>6/8/2020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FC86D22-7C7C-40E8-B8B0-49C667D37829}" type="slidenum">
              <a:rPr lang="en-US"/>
              <a:pPr>
                <a:defRPr/>
              </a:pPr>
              <a:t>‹#›</a:t>
            </a:fld>
            <a:endParaRPr lang="en-US"/>
          </a:p>
        </p:txBody>
      </p:sp>
    </p:spTree>
    <p:extLst>
      <p:ext uri="{BB962C8B-B14F-4D97-AF65-F5344CB8AC3E}">
        <p14:creationId xmlns:p14="http://schemas.microsoft.com/office/powerpoint/2010/main" val="2443084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3D6424-AA08-4AE7-9A5D-CA632A884926}" type="datetimeFigureOut">
              <a:rPr lang="en-US"/>
              <a:pPr>
                <a:defRPr/>
              </a:pPr>
              <a:t>6/8/2020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6E1F5EA-583F-4BD5-A4E0-26E359919478}" type="slidenum">
              <a:rPr lang="en-US"/>
              <a:pPr>
                <a:defRPr/>
              </a:pPr>
              <a:t>‹#›</a:t>
            </a:fld>
            <a:endParaRPr lang="en-US"/>
          </a:p>
        </p:txBody>
      </p:sp>
    </p:spTree>
    <p:extLst>
      <p:ext uri="{BB962C8B-B14F-4D97-AF65-F5344CB8AC3E}">
        <p14:creationId xmlns:p14="http://schemas.microsoft.com/office/powerpoint/2010/main" val="2574226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3FA738-D08C-4BC7-B285-1628897A6213}" type="datetimeFigureOut">
              <a:rPr lang="en-US"/>
              <a:pPr>
                <a:defRPr/>
              </a:pPr>
              <a:t>6/8/2020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632D5E-D950-4C99-8E76-9EE3626C13AF}" type="slidenum">
              <a:rPr lang="en-US"/>
              <a:pPr>
                <a:defRPr/>
              </a:pPr>
              <a:t>‹#›</a:t>
            </a:fld>
            <a:endParaRPr lang="en-US"/>
          </a:p>
        </p:txBody>
      </p:sp>
    </p:spTree>
    <p:extLst>
      <p:ext uri="{BB962C8B-B14F-4D97-AF65-F5344CB8AC3E}">
        <p14:creationId xmlns:p14="http://schemas.microsoft.com/office/powerpoint/2010/main" val="759667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F9CD60-E04E-4095-9AB8-9112B75A5992}" type="datetimeFigureOut">
              <a:rPr lang="en-US"/>
              <a:pPr>
                <a:defRPr/>
              </a:pPr>
              <a:t>6/8/2020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AE023-01F1-49CA-9247-B847B5899C73}" type="slidenum">
              <a:rPr lang="en-US"/>
              <a:pPr>
                <a:defRPr/>
              </a:pPr>
              <a:t>‹#›</a:t>
            </a:fld>
            <a:endParaRPr lang="en-US"/>
          </a:p>
        </p:txBody>
      </p:sp>
    </p:spTree>
    <p:extLst>
      <p:ext uri="{BB962C8B-B14F-4D97-AF65-F5344CB8AC3E}">
        <p14:creationId xmlns:p14="http://schemas.microsoft.com/office/powerpoint/2010/main" val="140702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2031124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96D976-361F-4DFA-AF0B-9402CEA5A970}" type="datetimeFigureOut">
              <a:rPr lang="en-US"/>
              <a:pPr>
                <a:defRPr/>
              </a:pPr>
              <a:t>6/8/2020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5B810E-803F-41DD-8C4B-5D60F925F55C}" type="slidenum">
              <a:rPr lang="en-US"/>
              <a:pPr>
                <a:defRPr/>
              </a:pPr>
              <a:t>‹#›</a:t>
            </a:fld>
            <a:endParaRPr lang="en-US"/>
          </a:p>
        </p:txBody>
      </p:sp>
    </p:spTree>
    <p:extLst>
      <p:ext uri="{BB962C8B-B14F-4D97-AF65-F5344CB8AC3E}">
        <p14:creationId xmlns:p14="http://schemas.microsoft.com/office/powerpoint/2010/main" val="358006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FE0A93-0CE5-46A0-A67A-739B9691CDF1}"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AF996-ACC6-4801-86BA-74575FD13728}" type="slidenum">
              <a:rPr lang="en-US"/>
              <a:pPr>
                <a:defRPr/>
              </a:pPr>
              <a:t>‹#›</a:t>
            </a:fld>
            <a:endParaRPr lang="en-US"/>
          </a:p>
        </p:txBody>
      </p:sp>
    </p:spTree>
    <p:extLst>
      <p:ext uri="{BB962C8B-B14F-4D97-AF65-F5344CB8AC3E}">
        <p14:creationId xmlns:p14="http://schemas.microsoft.com/office/powerpoint/2010/main" val="2944704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DE7F94-AC14-47EA-BCCF-4CBF99BB4391}"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43437-E7D2-45C7-AEA8-A7086FDD613D}" type="slidenum">
              <a:rPr lang="en-US"/>
              <a:pPr>
                <a:defRPr/>
              </a:pPr>
              <a:t>‹#›</a:t>
            </a:fld>
            <a:endParaRPr lang="en-US"/>
          </a:p>
        </p:txBody>
      </p:sp>
    </p:spTree>
    <p:extLst>
      <p:ext uri="{BB962C8B-B14F-4D97-AF65-F5344CB8AC3E}">
        <p14:creationId xmlns:p14="http://schemas.microsoft.com/office/powerpoint/2010/main" val="86514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334170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B2D458-0CD7-4C60-9F8A-074C68900066}"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103053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B2D458-0CD7-4C60-9F8A-074C68900066}" type="datetimeFigureOut">
              <a:rPr lang="en-GB" smtClean="0"/>
              <a:t>08/06/2020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8843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B2D458-0CD7-4C60-9F8A-074C68900066}" type="datetimeFigureOut">
              <a:rPr lang="en-GB" smtClean="0"/>
              <a:t>08/06/2020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324205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2D458-0CD7-4C60-9F8A-074C68900066}" type="datetimeFigureOut">
              <a:rPr lang="en-GB" smtClean="0"/>
              <a:t>08/06/2020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217660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B2D458-0CD7-4C60-9F8A-074C68900066}"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143411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B2D458-0CD7-4C60-9F8A-074C68900066}"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32685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2D458-0CD7-4C60-9F8A-074C68900066}" type="datetimeFigureOut">
              <a:rPr lang="en-GB" smtClean="0"/>
              <a:t>08/06/2020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F631-26A5-4E29-89E2-843927424BCD}" type="slidenum">
              <a:rPr lang="en-GB" smtClean="0"/>
              <a:t>‹#›</a:t>
            </a:fld>
            <a:endParaRPr lang="en-GB"/>
          </a:p>
        </p:txBody>
      </p:sp>
    </p:spTree>
    <p:extLst>
      <p:ext uri="{BB962C8B-B14F-4D97-AF65-F5344CB8AC3E}">
        <p14:creationId xmlns:p14="http://schemas.microsoft.com/office/powerpoint/2010/main" val="413759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3AA019B-FEAD-445D-A74C-54D64FB0CE3B}" type="datetimeFigureOut">
              <a:rPr lang="en-US"/>
              <a:pPr>
                <a:defRPr/>
              </a:pPr>
              <a:t>6/8/2020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42E86B3-D0EC-482E-93BB-5569692A4752}" type="slidenum">
              <a:rPr lang="en-US"/>
              <a:pPr>
                <a:defRPr/>
              </a:pPr>
              <a:t>‹#›</a:t>
            </a:fld>
            <a:endParaRPr lang="en-US"/>
          </a:p>
        </p:txBody>
      </p:sp>
    </p:spTree>
    <p:extLst>
      <p:ext uri="{BB962C8B-B14F-4D97-AF65-F5344CB8AC3E}">
        <p14:creationId xmlns:p14="http://schemas.microsoft.com/office/powerpoint/2010/main" val="4030201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1.jpe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g"/><Relationship Id="rId1" Type="http://schemas.microsoft.com/office/2007/relationships/media" Target="../media/media4.mp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www.astronomy.org.gg/more/resources/education"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800px-Solar_sy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773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3"/>
          <p:cNvSpPr>
            <a:spLocks noChangeArrowheads="1"/>
          </p:cNvSpPr>
          <p:nvPr/>
        </p:nvSpPr>
        <p:spPr bwMode="auto">
          <a:xfrm>
            <a:off x="2233231" y="156418"/>
            <a:ext cx="32816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dirty="0">
                <a:solidFill>
                  <a:srgbClr val="FFFF00"/>
                </a:solidFill>
              </a:rPr>
              <a:t>Our solar system</a:t>
            </a:r>
          </a:p>
        </p:txBody>
      </p:sp>
      <p:sp>
        <p:nvSpPr>
          <p:cNvPr id="2" name="Rectangle 1"/>
          <p:cNvSpPr/>
          <p:nvPr/>
        </p:nvSpPr>
        <p:spPr>
          <a:xfrm>
            <a:off x="2811933" y="688103"/>
            <a:ext cx="2055691" cy="307777"/>
          </a:xfrm>
          <a:prstGeom prst="rect">
            <a:avLst/>
          </a:prstGeom>
        </p:spPr>
        <p:txBody>
          <a:bodyPr wrap="none">
            <a:spAutoFit/>
          </a:bodyPr>
          <a:lstStyle/>
          <a:p>
            <a:pPr algn="ctr">
              <a:spcBef>
                <a:spcPct val="0"/>
              </a:spcBef>
            </a:pPr>
            <a:r>
              <a:rPr lang="en-GB" altLang="en-US" sz="1400" dirty="0">
                <a:solidFill>
                  <a:srgbClr val="FFFF00"/>
                </a:solidFill>
              </a:rPr>
              <a:t>David Le Conte, Guernsey</a:t>
            </a:r>
          </a:p>
        </p:txBody>
      </p:sp>
    </p:spTree>
    <p:extLst>
      <p:ext uri="{BB962C8B-B14F-4D97-AF65-F5344CB8AC3E}">
        <p14:creationId xmlns:p14="http://schemas.microsoft.com/office/powerpoint/2010/main" val="5998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2000"/>
                                        <p:tgtEl>
                                          <p:spTgt spid="2053"/>
                                        </p:tgtEl>
                                      </p:cBhvr>
                                    </p:animEffect>
                                  </p:childTnLst>
                                </p:cTn>
                              </p:par>
                            </p:childTnLst>
                          </p:cTn>
                        </p:par>
                        <p:par>
                          <p:cTn id="8" fill="hold">
                            <p:stCondLst>
                              <p:cond delay="24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Travel\2017 Eclipse in America\2017-08-21 Solar eclipse\2017-08-21 Eclipse pictures\After Jean Dean's processing\CORONA_PIX_AND_PROMINENCE_PIX_CRO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11" t="11773" r="7919" b="12051"/>
          <a:stretch/>
        </p:blipFill>
        <p:spPr bwMode="auto">
          <a:xfrm>
            <a:off x="855429" y="29500"/>
            <a:ext cx="7550599"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58728" y="6201353"/>
            <a:ext cx="2173865" cy="523220"/>
          </a:xfrm>
          <a:prstGeom prst="rect">
            <a:avLst/>
          </a:prstGeom>
          <a:noFill/>
        </p:spPr>
        <p:txBody>
          <a:bodyPr wrap="none" rtlCol="0">
            <a:spAutoFit/>
          </a:bodyPr>
          <a:lstStyle/>
          <a:p>
            <a:pPr algn="ctr"/>
            <a:r>
              <a:rPr lang="en-GB" sz="1400" dirty="0">
                <a:solidFill>
                  <a:srgbClr val="FFFF00"/>
                </a:solidFill>
              </a:rPr>
              <a:t>David Le Conte / Jean Dean</a:t>
            </a:r>
          </a:p>
          <a:p>
            <a:pPr algn="ctr"/>
            <a:r>
              <a:rPr lang="en-GB" sz="1400" dirty="0">
                <a:solidFill>
                  <a:srgbClr val="FFFF00"/>
                </a:solidFill>
              </a:rPr>
              <a:t>Wyoming, USA, 2017</a:t>
            </a:r>
          </a:p>
        </p:txBody>
      </p:sp>
      <p:sp>
        <p:nvSpPr>
          <p:cNvPr id="4" name="Text Box 5"/>
          <p:cNvSpPr txBox="1">
            <a:spLocks noChangeArrowheads="1"/>
          </p:cNvSpPr>
          <p:nvPr/>
        </p:nvSpPr>
        <p:spPr bwMode="auto">
          <a:xfrm>
            <a:off x="492214" y="234031"/>
            <a:ext cx="81450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GB" altLang="en-US" sz="2400" dirty="0">
                <a:solidFill>
                  <a:srgbClr val="FFFF00"/>
                </a:solidFill>
              </a:rPr>
              <a:t>And this is a total eclipse of the Sun.</a:t>
            </a:r>
          </a:p>
          <a:p>
            <a:pPr algn="ctr" eaLnBrk="0" hangingPunct="0"/>
            <a:r>
              <a:rPr lang="en-GB" altLang="en-US" sz="2400" dirty="0">
                <a:solidFill>
                  <a:srgbClr val="FFFF00"/>
                </a:solidFill>
              </a:rPr>
              <a:t>Only then can we see the Sun’s outer atmosphere – the corona</a:t>
            </a:r>
            <a:endParaRPr lang="en-US" altLang="en-US" sz="2400" dirty="0">
              <a:solidFill>
                <a:srgbClr val="FFFF00"/>
              </a:solidFill>
            </a:endParaRPr>
          </a:p>
        </p:txBody>
      </p:sp>
    </p:spTree>
    <p:extLst>
      <p:ext uri="{BB962C8B-B14F-4D97-AF65-F5344CB8AC3E}">
        <p14:creationId xmlns:p14="http://schemas.microsoft.com/office/powerpoint/2010/main" val="28223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Documents and Settings\Home computer\My Documents\Astronomy\Solar System\Mercury\ray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17462"/>
            <a:ext cx="6840537"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125033" y="511705"/>
            <a:ext cx="37976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The planet closest to the Sun is</a:t>
            </a:r>
          </a:p>
          <a:p>
            <a:pPr algn="ctr"/>
            <a:r>
              <a:rPr lang="en-GB" altLang="en-US" sz="2400" dirty="0">
                <a:solidFill>
                  <a:srgbClr val="FFFF00"/>
                </a:solidFill>
              </a:rPr>
              <a:t>Mercury.</a:t>
            </a:r>
          </a:p>
          <a:p>
            <a:pPr algn="ctr"/>
            <a:r>
              <a:rPr lang="en-GB" altLang="en-US" dirty="0">
                <a:solidFill>
                  <a:srgbClr val="FFFF00"/>
                </a:solidFill>
              </a:rPr>
              <a:t>Less than half the size of the Earth.</a:t>
            </a:r>
            <a:endParaRPr lang="en-US" altLang="en-US" sz="1600" dirty="0">
              <a:solidFill>
                <a:srgbClr val="FFFF00"/>
              </a:solidFill>
            </a:endParaRPr>
          </a:p>
        </p:txBody>
      </p:sp>
    </p:spTree>
    <p:extLst>
      <p:ext uri="{BB962C8B-B14F-4D97-AF65-F5344CB8AC3E}">
        <p14:creationId xmlns:p14="http://schemas.microsoft.com/office/powerpoint/2010/main" val="22625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1683"/>
                                        </p:tgtEl>
                                        <p:attrNameLst>
                                          <p:attrName>style.visibility</p:attrName>
                                        </p:attrNameLst>
                                      </p:cBhvr>
                                      <p:to>
                                        <p:strVal val="visible"/>
                                      </p:to>
                                    </p:set>
                                    <p:animEffect transition="in" filter="wipe(left)">
                                      <p:cBhvr>
                                        <p:cTn id="7"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essenge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0"/>
            <a:ext cx="6783387"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8432" y="421621"/>
            <a:ext cx="4094839" cy="369332"/>
          </a:xfrm>
          <a:prstGeom prst="rect">
            <a:avLst/>
          </a:prstGeom>
        </p:spPr>
        <p:txBody>
          <a:bodyPr wrap="none">
            <a:spAutoFit/>
          </a:bodyPr>
          <a:lstStyle/>
          <a:p>
            <a:r>
              <a:rPr lang="en-GB" altLang="en-US" dirty="0">
                <a:solidFill>
                  <a:srgbClr val="FFFF00"/>
                </a:solidFill>
              </a:rPr>
              <a:t>Mercury looks remarkably like the Moon. </a:t>
            </a:r>
            <a:endParaRPr lang="en-GB" dirty="0"/>
          </a:p>
        </p:txBody>
      </p:sp>
    </p:spTree>
    <p:extLst>
      <p:ext uri="{BB962C8B-B14F-4D97-AF65-F5344CB8AC3E}">
        <p14:creationId xmlns:p14="http://schemas.microsoft.com/office/powerpoint/2010/main" val="415005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Documents and Settings\Home computer\My Documents\Astronomy\Solar System\Venus\Venu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6840537"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4572001" y="597540"/>
            <a:ext cx="446598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Venus </a:t>
            </a:r>
            <a:r>
              <a:rPr lang="en-GB" dirty="0">
                <a:solidFill>
                  <a:srgbClr val="FFFF00"/>
                </a:solidFill>
              </a:rPr>
              <a:t>is about the same size as the Earth but is permanently covered in cloud.</a:t>
            </a:r>
          </a:p>
          <a:p>
            <a:r>
              <a:rPr lang="en-GB" altLang="en-US" dirty="0">
                <a:solidFill>
                  <a:srgbClr val="FFFF00"/>
                </a:solidFill>
              </a:rPr>
              <a:t>Its surface is very hot (over 450 degrees). The atmospheric pressure is over 90 times that of the Earth, and it rains sulphuric acid. Not a nice place to go on holiday!</a:t>
            </a:r>
            <a:endParaRPr lang="en-US" altLang="en-US" dirty="0">
              <a:solidFill>
                <a:srgbClr val="FFFF00"/>
              </a:solidFill>
            </a:endParaRPr>
          </a:p>
        </p:txBody>
      </p:sp>
    </p:spTree>
    <p:extLst>
      <p:ext uri="{BB962C8B-B14F-4D97-AF65-F5344CB8AC3E}">
        <p14:creationId xmlns:p14="http://schemas.microsoft.com/office/powerpoint/2010/main" val="299938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2707"/>
                                        </p:tgtEl>
                                        <p:attrNameLst>
                                          <p:attrName>style.visibility</p:attrName>
                                        </p:attrNameLst>
                                      </p:cBhvr>
                                      <p:to>
                                        <p:strVal val="visible"/>
                                      </p:to>
                                    </p:set>
                                    <p:animEffect transition="in" filter="wipe(left)">
                                      <p:cBhvr>
                                        <p:cTn id="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Astronomy\Solar System\Earth\Earth without backgrou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551333"/>
            <a:ext cx="47148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518759" y="383053"/>
            <a:ext cx="57887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The Earth is the third planet from the Sun.</a:t>
            </a:r>
          </a:p>
          <a:p>
            <a:pPr algn="ctr"/>
            <a:r>
              <a:rPr lang="en-GB" altLang="en-US" dirty="0">
                <a:solidFill>
                  <a:srgbClr val="FFFF00"/>
                </a:solidFill>
              </a:rPr>
              <a:t>It is about 12,700 km wide, and has a thin atmosphere.</a:t>
            </a:r>
          </a:p>
          <a:p>
            <a:pPr algn="ctr"/>
            <a:r>
              <a:rPr lang="en-GB" altLang="en-US" dirty="0">
                <a:solidFill>
                  <a:srgbClr val="FFFF00"/>
                </a:solidFill>
              </a:rPr>
              <a:t>It is (so far) the only place we are certain life exists.</a:t>
            </a:r>
            <a:endParaRPr lang="en-US" altLang="en-US" dirty="0">
              <a:solidFill>
                <a:srgbClr val="FFFF00"/>
              </a:solidFill>
            </a:endParaRPr>
          </a:p>
        </p:txBody>
      </p:sp>
    </p:spTree>
    <p:extLst>
      <p:ext uri="{BB962C8B-B14F-4D97-AF65-F5344CB8AC3E}">
        <p14:creationId xmlns:p14="http://schemas.microsoft.com/office/powerpoint/2010/main" val="7976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690"/>
                            </p:stCondLst>
                            <p:childTnLst>
                              <p:par>
                                <p:cTn id="9" presetID="22" presetClass="entr" presetSubtype="8" fill="hold" grpId="0" nodeType="afterEffect">
                                  <p:stCondLst>
                                    <p:cond delay="0"/>
                                  </p:stCondLst>
                                  <p:iterate type="lt">
                                    <p:tmPct val="7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3695"/>
                            </p:stCondLst>
                            <p:childTnLst>
                              <p:par>
                                <p:cTn id="13" presetID="22" presetClass="entr" presetSubtype="8" fill="hold" grpId="0" nodeType="afterEffect">
                                  <p:stCondLst>
                                    <p:cond delay="0"/>
                                  </p:stCondLst>
                                  <p:iterate type="lt">
                                    <p:tmPct val="7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_diurnal_motion_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3663" y="657225"/>
            <a:ext cx="9237663"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835106" y="370068"/>
            <a:ext cx="7468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The Earth spins on its axis once every 24 hours, giving us day and night</a:t>
            </a:r>
            <a:endParaRPr lang="en-US" altLang="en-US" dirty="0">
              <a:solidFill>
                <a:srgbClr val="FFFF00"/>
              </a:solidFill>
            </a:endParaRPr>
          </a:p>
        </p:txBody>
      </p:sp>
    </p:spTree>
    <p:extLst>
      <p:ext uri="{BB962C8B-B14F-4D97-AF65-F5344CB8AC3E}">
        <p14:creationId xmlns:p14="http://schemas.microsoft.com/office/powerpoint/2010/main" val="64954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32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C:\Documents and Settings\Main User\My Documents\WEA course\PowerPoint files\earth_ro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299" y="190500"/>
            <a:ext cx="5083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rot="-319787">
            <a:off x="8066032" y="3620717"/>
            <a:ext cx="1063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b="1" dirty="0">
                <a:latin typeface="Calibri" pitchFamily="34" charset="0"/>
              </a:rPr>
              <a:t>1600 kph</a:t>
            </a:r>
          </a:p>
        </p:txBody>
      </p:sp>
      <p:sp>
        <p:nvSpPr>
          <p:cNvPr id="4" name="TextBox 3"/>
          <p:cNvSpPr txBox="1">
            <a:spLocks noChangeArrowheads="1"/>
          </p:cNvSpPr>
          <p:nvPr/>
        </p:nvSpPr>
        <p:spPr bwMode="auto">
          <a:xfrm rot="-319787">
            <a:off x="7910242" y="1908193"/>
            <a:ext cx="1063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b="1" dirty="0">
                <a:latin typeface="Calibri" pitchFamily="34" charset="0"/>
              </a:rPr>
              <a:t>1000 kph</a:t>
            </a:r>
          </a:p>
        </p:txBody>
      </p:sp>
      <p:sp>
        <p:nvSpPr>
          <p:cNvPr id="6150" name="Curved Up Arrow 11"/>
          <p:cNvSpPr>
            <a:spLocks noChangeArrowheads="1"/>
          </p:cNvSpPr>
          <p:nvPr/>
        </p:nvSpPr>
        <p:spPr bwMode="auto">
          <a:xfrm rot="824846">
            <a:off x="4108262" y="1798301"/>
            <a:ext cx="4046628" cy="315192"/>
          </a:xfrm>
          <a:prstGeom prst="curvedUpArrow">
            <a:avLst>
              <a:gd name="adj1" fmla="val 25024"/>
              <a:gd name="adj2" fmla="val 50007"/>
              <a:gd name="adj3" fmla="val 25000"/>
            </a:avLst>
          </a:prstGeom>
          <a:solidFill>
            <a:srgbClr val="008000"/>
          </a:solidFill>
          <a:ln w="57150" algn="ctr">
            <a:solidFill>
              <a:srgbClr val="008000"/>
            </a:solidFill>
            <a:round/>
            <a:headEnd/>
            <a:tailEnd/>
          </a:ln>
        </p:spPr>
        <p:txBody>
          <a:bodyPr wrap="none" anchor="ct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1800"/>
          </a:p>
        </p:txBody>
      </p:sp>
      <p:sp>
        <p:nvSpPr>
          <p:cNvPr id="8" name="Text Box 3"/>
          <p:cNvSpPr txBox="1">
            <a:spLocks noChangeArrowheads="1"/>
          </p:cNvSpPr>
          <p:nvPr/>
        </p:nvSpPr>
        <p:spPr bwMode="auto">
          <a:xfrm>
            <a:off x="395008" y="426044"/>
            <a:ext cx="36391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t>The surface speed is 1600 kph at the equator, less at higher latitudes, and zero at the poles.</a:t>
            </a:r>
            <a:endParaRPr lang="en-US" altLang="en-US" dirty="0">
              <a:solidFill>
                <a:srgbClr val="FFFF00"/>
              </a:solidFill>
            </a:endParaRPr>
          </a:p>
        </p:txBody>
      </p:sp>
    </p:spTree>
    <p:extLst>
      <p:ext uri="{BB962C8B-B14F-4D97-AF65-F5344CB8AC3E}">
        <p14:creationId xmlns:p14="http://schemas.microsoft.com/office/powerpoint/2010/main" val="380241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86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91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Astronomy\Celestial motion\Rotation around Pola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097" y="17463"/>
            <a:ext cx="5286375"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551598"/>
            <a:ext cx="34065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The spin of the Earth not only</a:t>
            </a:r>
          </a:p>
          <a:p>
            <a:r>
              <a:rPr lang="en-GB" altLang="en-US" dirty="0">
                <a:solidFill>
                  <a:srgbClr val="FFFF00"/>
                </a:solidFill>
              </a:rPr>
              <a:t>makes the Sun and Moon rise</a:t>
            </a:r>
          </a:p>
          <a:p>
            <a:r>
              <a:rPr lang="en-GB" altLang="en-US" dirty="0">
                <a:solidFill>
                  <a:srgbClr val="FFFF00"/>
                </a:solidFill>
              </a:rPr>
              <a:t>and set, but also makes</a:t>
            </a:r>
          </a:p>
          <a:p>
            <a:r>
              <a:rPr lang="en-GB" altLang="en-US" dirty="0">
                <a:solidFill>
                  <a:srgbClr val="FFFF00"/>
                </a:solidFill>
              </a:rPr>
              <a:t>the stars appear to rotate.</a:t>
            </a:r>
          </a:p>
          <a:p>
            <a:endParaRPr lang="en-GB" altLang="en-US" dirty="0">
              <a:solidFill>
                <a:srgbClr val="FFFF00"/>
              </a:solidFill>
            </a:endParaRPr>
          </a:p>
          <a:p>
            <a:r>
              <a:rPr lang="en-GB" altLang="en-US" dirty="0">
                <a:solidFill>
                  <a:srgbClr val="FFFF00"/>
                </a:solidFill>
              </a:rPr>
              <a:t>Note the different colours</a:t>
            </a:r>
          </a:p>
          <a:p>
            <a:r>
              <a:rPr lang="en-GB" altLang="en-US" dirty="0">
                <a:solidFill>
                  <a:srgbClr val="FFFF00"/>
                </a:solidFill>
              </a:rPr>
              <a:t>of the stars in this long time exposure photograph.</a:t>
            </a:r>
            <a:endParaRPr lang="en-US" altLang="en-US" dirty="0">
              <a:solidFill>
                <a:srgbClr val="FFFF00"/>
              </a:solidFill>
            </a:endParaRPr>
          </a:p>
        </p:txBody>
      </p:sp>
    </p:spTree>
    <p:extLst>
      <p:ext uri="{BB962C8B-B14F-4D97-AF65-F5344CB8AC3E}">
        <p14:creationId xmlns:p14="http://schemas.microsoft.com/office/powerpoint/2010/main" val="19580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l-sky_camera_vide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3" name="Text Box 3"/>
          <p:cNvSpPr txBox="1">
            <a:spLocks noChangeArrowheads="1"/>
          </p:cNvSpPr>
          <p:nvPr/>
        </p:nvSpPr>
        <p:spPr bwMode="auto">
          <a:xfrm>
            <a:off x="0" y="2781"/>
            <a:ext cx="1695632" cy="830997"/>
          </a:xfrm>
          <a:prstGeom prst="rect">
            <a:avLst/>
          </a:prstGeom>
          <a:solidFill>
            <a:schemeClr val="tx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600" dirty="0">
                <a:solidFill>
                  <a:srgbClr val="FFFF00"/>
                </a:solidFill>
              </a:rPr>
              <a:t>All-sky camera</a:t>
            </a:r>
          </a:p>
          <a:p>
            <a:r>
              <a:rPr lang="en-GB" altLang="en-US" sz="1600" dirty="0">
                <a:solidFill>
                  <a:srgbClr val="FFFF00"/>
                </a:solidFill>
              </a:rPr>
              <a:t>Video, Guernsey Observatory</a:t>
            </a:r>
            <a:endParaRPr lang="en-US" altLang="en-US" sz="1600" dirty="0">
              <a:solidFill>
                <a:srgbClr val="FFFF00"/>
              </a:solidFill>
            </a:endParaRPr>
          </a:p>
        </p:txBody>
      </p:sp>
      <p:sp>
        <p:nvSpPr>
          <p:cNvPr id="4" name="Text Box 3"/>
          <p:cNvSpPr txBox="1">
            <a:spLocks noChangeArrowheads="1"/>
          </p:cNvSpPr>
          <p:nvPr/>
        </p:nvSpPr>
        <p:spPr bwMode="auto">
          <a:xfrm>
            <a:off x="0" y="6515656"/>
            <a:ext cx="1282045" cy="369332"/>
          </a:xfrm>
          <a:prstGeom prst="rect">
            <a:avLst/>
          </a:prstGeom>
          <a:solidFill>
            <a:schemeClr val="tx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dirty="0">
              <a:solidFill>
                <a:srgbClr val="FFFF00"/>
              </a:solidFill>
            </a:endParaRPr>
          </a:p>
        </p:txBody>
      </p:sp>
      <p:sp>
        <p:nvSpPr>
          <p:cNvPr id="5" name="Text Box 3"/>
          <p:cNvSpPr txBox="1">
            <a:spLocks noChangeArrowheads="1"/>
          </p:cNvSpPr>
          <p:nvPr/>
        </p:nvSpPr>
        <p:spPr bwMode="auto">
          <a:xfrm>
            <a:off x="113016" y="6192490"/>
            <a:ext cx="37808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As we sleep the stars move over our heads as the Earth </a:t>
            </a:r>
            <a:r>
              <a:rPr lang="en-GB" altLang="en-US" dirty="0" err="1">
                <a:solidFill>
                  <a:srgbClr val="FFFF00"/>
                </a:solidFill>
              </a:rPr>
              <a:t>splins</a:t>
            </a:r>
            <a:r>
              <a:rPr lang="en-GB" altLang="en-US" dirty="0">
                <a:solidFill>
                  <a:srgbClr val="FFFF00"/>
                </a:solidFill>
              </a:rPr>
              <a:t>.</a:t>
            </a:r>
          </a:p>
        </p:txBody>
      </p:sp>
    </p:spTree>
    <p:extLst>
      <p:ext uri="{BB962C8B-B14F-4D97-AF65-F5344CB8AC3E}">
        <p14:creationId xmlns:p14="http://schemas.microsoft.com/office/powerpoint/2010/main" val="355455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0" fill="hold"/>
                                        <p:tgtEl>
                                          <p:spTgt spid="2"/>
                                        </p:tgtEl>
                                      </p:cBhvr>
                                    </p:cmd>
                                  </p:childTnLst>
                                </p:cTn>
                              </p:par>
                              <p:par>
                                <p:cTn id="7" presetID="22" presetClass="entr" presetSubtype="8" fill="hold" grpId="0" nodeType="withEffect">
                                  <p:stCondLst>
                                    <p:cond delay="0"/>
                                  </p:stCondLst>
                                  <p:iterate type="lt">
                                    <p:tmPct val="10000"/>
                                  </p:iterate>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_annual_revolution_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6" y="341124"/>
            <a:ext cx="9180000" cy="5508000"/>
          </a:xfrm>
          <a:prstGeom prst="rect">
            <a:avLst/>
          </a:prstGeom>
        </p:spPr>
      </p:pic>
      <p:sp>
        <p:nvSpPr>
          <p:cNvPr id="3" name="Rectangle 2"/>
          <p:cNvSpPr>
            <a:spLocks noChangeArrowheads="1"/>
          </p:cNvSpPr>
          <p:nvPr/>
        </p:nvSpPr>
        <p:spPr bwMode="auto">
          <a:xfrm>
            <a:off x="571304" y="383673"/>
            <a:ext cx="7991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dirty="0">
                <a:solidFill>
                  <a:srgbClr val="FFFF00"/>
                </a:solidFill>
              </a:rPr>
              <a:t>The Earth not only spins on its axis once every 24 hours, but also revolves around the Sun once a year</a:t>
            </a:r>
          </a:p>
        </p:txBody>
      </p:sp>
    </p:spTree>
    <p:extLst>
      <p:ext uri="{BB962C8B-B14F-4D97-AF65-F5344CB8AC3E}">
        <p14:creationId xmlns:p14="http://schemas.microsoft.com/office/powerpoint/2010/main" val="13805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4550"/>
                            </p:stCondLst>
                            <p:childTnLst>
                              <p:par>
                                <p:cTn id="9" presetID="1" presetClass="mediacall" presetSubtype="0" fill="hold" nodeType="afterEffect">
                                  <p:stCondLst>
                                    <p:cond delay="0"/>
                                  </p:stCondLst>
                                  <p:childTnLst>
                                    <p:cmd type="call" cmd="playFrom(0.0)">
                                      <p:cBhvr>
                                        <p:cTn id="10" dur="4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ss"/>
          <p:cNvPicPr>
            <a:picLocks noChangeAspect="1" noChangeArrowheads="1"/>
          </p:cNvPicPr>
          <p:nvPr/>
        </p:nvPicPr>
        <p:blipFill rotWithShape="1">
          <a:blip r:embed="rId2">
            <a:extLst>
              <a:ext uri="{28A0092B-C50C-407E-A947-70E740481C1C}">
                <a14:useLocalDpi xmlns:a14="http://schemas.microsoft.com/office/drawing/2010/main" val="0"/>
              </a:ext>
            </a:extLst>
          </a:blip>
          <a:srcRect r="2268"/>
          <a:stretch/>
        </p:blipFill>
        <p:spPr bwMode="auto">
          <a:xfrm>
            <a:off x="0" y="1563688"/>
            <a:ext cx="8936610" cy="405130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786861" y="337728"/>
            <a:ext cx="757027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GB" altLang="en-US" sz="2400" dirty="0">
                <a:solidFill>
                  <a:srgbClr val="FFFF00"/>
                </a:solidFill>
              </a:rPr>
              <a:t>Our solar system consists of the Sun and eight planets.</a:t>
            </a:r>
          </a:p>
          <a:p>
            <a:pPr algn="ctr" eaLnBrk="0" hangingPunct="0"/>
            <a:r>
              <a:rPr lang="en-GB" altLang="en-US" sz="2000" dirty="0">
                <a:solidFill>
                  <a:srgbClr val="FFFF00"/>
                </a:solidFill>
              </a:rPr>
              <a:t>In this diagram the sizes are to scale, but the distances are not to scale.</a:t>
            </a:r>
            <a:endParaRPr lang="en-US" altLang="en-US" sz="2000" dirty="0">
              <a:solidFill>
                <a:srgbClr val="FFFF00"/>
              </a:solidFill>
            </a:endParaRPr>
          </a:p>
        </p:txBody>
      </p:sp>
      <p:sp>
        <p:nvSpPr>
          <p:cNvPr id="4" name="Text Box 5"/>
          <p:cNvSpPr txBox="1">
            <a:spLocks noChangeArrowheads="1"/>
          </p:cNvSpPr>
          <p:nvPr/>
        </p:nvSpPr>
        <p:spPr bwMode="auto">
          <a:xfrm>
            <a:off x="112238" y="1335088"/>
            <a:ext cx="649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400" dirty="0">
                <a:solidFill>
                  <a:srgbClr val="FFFF00"/>
                </a:solidFill>
              </a:rPr>
              <a:t>Sun</a:t>
            </a:r>
            <a:endParaRPr lang="en-US" altLang="en-US" sz="2400" dirty="0">
              <a:solidFill>
                <a:srgbClr val="FFFF00"/>
              </a:solidFill>
            </a:endParaRPr>
          </a:p>
        </p:txBody>
      </p:sp>
      <p:sp>
        <p:nvSpPr>
          <p:cNvPr id="2" name="Rectangle 1"/>
          <p:cNvSpPr/>
          <p:nvPr/>
        </p:nvSpPr>
        <p:spPr>
          <a:xfrm rot="18440440">
            <a:off x="202599" y="2820127"/>
            <a:ext cx="979114" cy="369332"/>
          </a:xfrm>
          <a:prstGeom prst="rect">
            <a:avLst/>
          </a:prstGeom>
        </p:spPr>
        <p:txBody>
          <a:bodyPr wrap="none">
            <a:spAutoFit/>
          </a:bodyPr>
          <a:lstStyle/>
          <a:p>
            <a:r>
              <a:rPr lang="en-GB" altLang="en-US" dirty="0">
                <a:solidFill>
                  <a:srgbClr val="FFFF00"/>
                </a:solidFill>
              </a:rPr>
              <a:t>Mercury</a:t>
            </a:r>
            <a:endParaRPr lang="en-GB" dirty="0"/>
          </a:p>
        </p:txBody>
      </p:sp>
      <p:sp>
        <p:nvSpPr>
          <p:cNvPr id="6" name="Rectangle 5"/>
          <p:cNvSpPr/>
          <p:nvPr/>
        </p:nvSpPr>
        <p:spPr>
          <a:xfrm rot="18440440">
            <a:off x="110828" y="3934061"/>
            <a:ext cx="753476" cy="369332"/>
          </a:xfrm>
          <a:prstGeom prst="rect">
            <a:avLst/>
          </a:prstGeom>
        </p:spPr>
        <p:txBody>
          <a:bodyPr wrap="none">
            <a:spAutoFit/>
          </a:bodyPr>
          <a:lstStyle/>
          <a:p>
            <a:r>
              <a:rPr lang="en-GB" altLang="en-US" dirty="0">
                <a:solidFill>
                  <a:srgbClr val="FFFF00"/>
                </a:solidFill>
              </a:rPr>
              <a:t>Venus</a:t>
            </a:r>
            <a:endParaRPr lang="en-GB" dirty="0"/>
          </a:p>
        </p:txBody>
      </p:sp>
      <p:sp>
        <p:nvSpPr>
          <p:cNvPr id="7" name="Rectangle 6"/>
          <p:cNvSpPr/>
          <p:nvPr/>
        </p:nvSpPr>
        <p:spPr>
          <a:xfrm rot="18440440">
            <a:off x="857098" y="3021331"/>
            <a:ext cx="682559" cy="369332"/>
          </a:xfrm>
          <a:prstGeom prst="rect">
            <a:avLst/>
          </a:prstGeom>
        </p:spPr>
        <p:txBody>
          <a:bodyPr wrap="none">
            <a:spAutoFit/>
          </a:bodyPr>
          <a:lstStyle/>
          <a:p>
            <a:r>
              <a:rPr lang="en-GB" altLang="en-US" dirty="0">
                <a:solidFill>
                  <a:srgbClr val="FFFF00"/>
                </a:solidFill>
              </a:rPr>
              <a:t>Earth</a:t>
            </a:r>
            <a:endParaRPr lang="en-GB" dirty="0"/>
          </a:p>
        </p:txBody>
      </p:sp>
      <p:sp>
        <p:nvSpPr>
          <p:cNvPr id="8" name="Rectangle 7"/>
          <p:cNvSpPr/>
          <p:nvPr/>
        </p:nvSpPr>
        <p:spPr>
          <a:xfrm rot="18440440">
            <a:off x="806725" y="3896260"/>
            <a:ext cx="658385" cy="369332"/>
          </a:xfrm>
          <a:prstGeom prst="rect">
            <a:avLst/>
          </a:prstGeom>
        </p:spPr>
        <p:txBody>
          <a:bodyPr wrap="none">
            <a:spAutoFit/>
          </a:bodyPr>
          <a:lstStyle/>
          <a:p>
            <a:r>
              <a:rPr lang="en-GB" altLang="en-US" dirty="0">
                <a:solidFill>
                  <a:srgbClr val="FFFF00"/>
                </a:solidFill>
              </a:rPr>
              <a:t>Mars</a:t>
            </a:r>
            <a:endParaRPr lang="en-GB" dirty="0"/>
          </a:p>
        </p:txBody>
      </p:sp>
      <p:sp>
        <p:nvSpPr>
          <p:cNvPr id="9" name="Rectangle 8"/>
          <p:cNvSpPr/>
          <p:nvPr/>
        </p:nvSpPr>
        <p:spPr>
          <a:xfrm>
            <a:off x="2505075" y="1875323"/>
            <a:ext cx="824969" cy="369332"/>
          </a:xfrm>
          <a:prstGeom prst="rect">
            <a:avLst/>
          </a:prstGeom>
        </p:spPr>
        <p:txBody>
          <a:bodyPr wrap="none">
            <a:spAutoFit/>
          </a:bodyPr>
          <a:lstStyle/>
          <a:p>
            <a:r>
              <a:rPr lang="en-GB" altLang="en-US" dirty="0">
                <a:solidFill>
                  <a:srgbClr val="FFFF00"/>
                </a:solidFill>
              </a:rPr>
              <a:t>Jupiter</a:t>
            </a:r>
            <a:endParaRPr lang="en-GB" dirty="0"/>
          </a:p>
        </p:txBody>
      </p:sp>
      <p:sp>
        <p:nvSpPr>
          <p:cNvPr id="10" name="Rectangle 9"/>
          <p:cNvSpPr/>
          <p:nvPr/>
        </p:nvSpPr>
        <p:spPr>
          <a:xfrm>
            <a:off x="5385050" y="1884748"/>
            <a:ext cx="799706" cy="369332"/>
          </a:xfrm>
          <a:prstGeom prst="rect">
            <a:avLst/>
          </a:prstGeom>
        </p:spPr>
        <p:txBody>
          <a:bodyPr wrap="none">
            <a:spAutoFit/>
          </a:bodyPr>
          <a:lstStyle/>
          <a:p>
            <a:r>
              <a:rPr lang="en-GB" altLang="en-US" dirty="0">
                <a:solidFill>
                  <a:srgbClr val="FFFF00"/>
                </a:solidFill>
              </a:rPr>
              <a:t>Saturn</a:t>
            </a:r>
            <a:endParaRPr lang="en-GB" dirty="0"/>
          </a:p>
        </p:txBody>
      </p:sp>
      <p:sp>
        <p:nvSpPr>
          <p:cNvPr id="11" name="Rectangle 10"/>
          <p:cNvSpPr/>
          <p:nvPr/>
        </p:nvSpPr>
        <p:spPr>
          <a:xfrm>
            <a:off x="6706374" y="2656960"/>
            <a:ext cx="851580" cy="369332"/>
          </a:xfrm>
          <a:prstGeom prst="rect">
            <a:avLst/>
          </a:prstGeom>
        </p:spPr>
        <p:txBody>
          <a:bodyPr wrap="none">
            <a:spAutoFit/>
          </a:bodyPr>
          <a:lstStyle/>
          <a:p>
            <a:r>
              <a:rPr lang="en-GB" altLang="en-US" dirty="0">
                <a:solidFill>
                  <a:srgbClr val="FFFF00"/>
                </a:solidFill>
              </a:rPr>
              <a:t>Uranus</a:t>
            </a:r>
            <a:endParaRPr lang="en-GB" dirty="0"/>
          </a:p>
        </p:txBody>
      </p:sp>
      <p:sp>
        <p:nvSpPr>
          <p:cNvPr id="12" name="Rectangle 11"/>
          <p:cNvSpPr/>
          <p:nvPr/>
        </p:nvSpPr>
        <p:spPr>
          <a:xfrm>
            <a:off x="7763748" y="2677384"/>
            <a:ext cx="1005981" cy="369332"/>
          </a:xfrm>
          <a:prstGeom prst="rect">
            <a:avLst/>
          </a:prstGeom>
        </p:spPr>
        <p:txBody>
          <a:bodyPr wrap="none">
            <a:spAutoFit/>
          </a:bodyPr>
          <a:lstStyle/>
          <a:p>
            <a:r>
              <a:rPr lang="en-GB" altLang="en-US" dirty="0">
                <a:solidFill>
                  <a:srgbClr val="FFFF00"/>
                </a:solidFill>
              </a:rPr>
              <a:t>Neptune</a:t>
            </a:r>
            <a:endParaRPr lang="en-GB" dirty="0"/>
          </a:p>
        </p:txBody>
      </p:sp>
      <p:sp>
        <p:nvSpPr>
          <p:cNvPr id="3" name="Rectangle 2"/>
          <p:cNvSpPr/>
          <p:nvPr/>
        </p:nvSpPr>
        <p:spPr>
          <a:xfrm>
            <a:off x="1173263" y="5614988"/>
            <a:ext cx="6797474" cy="646331"/>
          </a:xfrm>
          <a:prstGeom prst="rect">
            <a:avLst/>
          </a:prstGeom>
        </p:spPr>
        <p:txBody>
          <a:bodyPr wrap="square">
            <a:spAutoFit/>
          </a:bodyPr>
          <a:lstStyle/>
          <a:p>
            <a:pPr algn="ctr" eaLnBrk="0" hangingPunct="0"/>
            <a:r>
              <a:rPr lang="en-GB" altLang="en-US" dirty="0">
                <a:solidFill>
                  <a:srgbClr val="FFFF00"/>
                </a:solidFill>
              </a:rPr>
              <a:t>The four planets closest to the Sun are small and rocky, like the Earth, but the four outer planets are gas giants.</a:t>
            </a:r>
            <a:endParaRPr lang="en-US" altLang="en-US" dirty="0">
              <a:solidFill>
                <a:srgbClr val="FFFF00"/>
              </a:solidFill>
            </a:endParaRPr>
          </a:p>
        </p:txBody>
      </p:sp>
      <p:sp>
        <p:nvSpPr>
          <p:cNvPr id="14" name="Rectangle 13"/>
          <p:cNvSpPr/>
          <p:nvPr/>
        </p:nvSpPr>
        <p:spPr>
          <a:xfrm>
            <a:off x="1326025" y="6158739"/>
            <a:ext cx="6437723" cy="646331"/>
          </a:xfrm>
          <a:prstGeom prst="rect">
            <a:avLst/>
          </a:prstGeom>
        </p:spPr>
        <p:txBody>
          <a:bodyPr wrap="square">
            <a:spAutoFit/>
          </a:bodyPr>
          <a:lstStyle/>
          <a:p>
            <a:pPr algn="ctr" eaLnBrk="0" hangingPunct="0"/>
            <a:r>
              <a:rPr lang="en-GB" altLang="en-US" dirty="0">
                <a:solidFill>
                  <a:srgbClr val="FFFF00"/>
                </a:solidFill>
              </a:rPr>
              <a:t>You can remember the order of the planets with a ‘mnemonic’ like: </a:t>
            </a:r>
            <a:r>
              <a:rPr lang="en-GB" altLang="en-US" i="1" dirty="0">
                <a:solidFill>
                  <a:srgbClr val="FFFF00"/>
                </a:solidFill>
              </a:rPr>
              <a:t>My Very Easy Method: Just Stay Up Nights!</a:t>
            </a:r>
            <a:endParaRPr lang="en-US" altLang="en-US" i="1" dirty="0">
              <a:solidFill>
                <a:srgbClr val="FFFF00"/>
              </a:solidFill>
            </a:endParaRPr>
          </a:p>
        </p:txBody>
      </p:sp>
    </p:spTree>
    <p:extLst>
      <p:ext uri="{BB962C8B-B14F-4D97-AF65-F5344CB8AC3E}">
        <p14:creationId xmlns:p14="http://schemas.microsoft.com/office/powerpoint/2010/main" val="404390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99333"/>
                                        </p:tgtEl>
                                        <p:attrNameLst>
                                          <p:attrName>style.visibility</p:attrName>
                                        </p:attrNameLst>
                                      </p:cBhvr>
                                      <p:to>
                                        <p:strVal val="visible"/>
                                      </p:to>
                                    </p:set>
                                    <p:animEffect transition="in" filter="wipe(left)">
                                      <p:cBhvr>
                                        <p:cTn id="7" dur="500"/>
                                        <p:tgtEl>
                                          <p:spTgt spid="99333"/>
                                        </p:tgtEl>
                                      </p:cBhvr>
                                    </p:animEffect>
                                  </p:childTnLst>
                                </p:cTn>
                              </p:par>
                            </p:childTnLst>
                          </p:cTn>
                        </p:par>
                        <p:par>
                          <p:cTn id="8" fill="hold">
                            <p:stCondLst>
                              <p:cond delay="58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63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68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73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78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83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88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93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98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103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15450"/>
                            </p:stCondLst>
                            <p:childTnLst>
                              <p:par>
                                <p:cTn id="49" presetID="22" presetClass="entr" presetSubtype="8" fill="hold" grpId="0" nodeType="afterEffect">
                                  <p:stCondLst>
                                    <p:cond delay="0"/>
                                  </p:stCondLst>
                                  <p:iterate type="lt">
                                    <p:tmPct val="10000"/>
                                  </p:iterate>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P spid="4" grpId="0"/>
      <p:bldP spid="2" grpId="0"/>
      <p:bldP spid="6" grpId="0"/>
      <p:bldP spid="7" grpId="0"/>
      <p:bldP spid="8" grpId="0"/>
      <p:bldP spid="9" grpId="0"/>
      <p:bldP spid="10" grpId="0"/>
      <p:bldP spid="11" grpId="0"/>
      <p:bldP spid="12" grpId="0"/>
      <p:bldP spid="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71304" y="639763"/>
            <a:ext cx="7991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dirty="0">
                <a:solidFill>
                  <a:srgbClr val="FFFF00"/>
                </a:solidFill>
              </a:rPr>
              <a:t>Revolution of Earth around the Sun once a year.</a:t>
            </a:r>
          </a:p>
        </p:txBody>
      </p:sp>
      <p:sp>
        <p:nvSpPr>
          <p:cNvPr id="11267" name="AutoShape 3"/>
          <p:cNvSpPr>
            <a:spLocks noChangeAspect="1" noChangeArrowheads="1"/>
          </p:cNvSpPr>
          <p:nvPr/>
        </p:nvSpPr>
        <p:spPr bwMode="auto">
          <a:xfrm>
            <a:off x="4362450" y="3187700"/>
            <a:ext cx="457200" cy="457200"/>
          </a:xfrm>
          <a:prstGeom prst="star32">
            <a:avLst>
              <a:gd name="adj" fmla="val 37500"/>
            </a:avLst>
          </a:prstGeom>
          <a:solidFill>
            <a:srgbClr val="FFFF00"/>
          </a:solidFill>
          <a:ln w="9525">
            <a:solidFill>
              <a:schemeClr val="tx1"/>
            </a:solidFill>
            <a:miter lim="800000"/>
            <a:headEnd/>
            <a:tailEnd/>
          </a:ln>
        </p:spPr>
        <p:txBody>
          <a:bodyPr wrap="none" anchor="ct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1800"/>
          </a:p>
        </p:txBody>
      </p:sp>
      <p:sp>
        <p:nvSpPr>
          <p:cNvPr id="11268" name="Oval 4"/>
          <p:cNvSpPr>
            <a:spLocks noChangeArrowheads="1"/>
          </p:cNvSpPr>
          <p:nvPr/>
        </p:nvSpPr>
        <p:spPr bwMode="auto">
          <a:xfrm>
            <a:off x="2127250" y="1176338"/>
            <a:ext cx="4889500" cy="4695825"/>
          </a:xfrm>
          <a:prstGeom prst="ellipse">
            <a:avLst/>
          </a:prstGeom>
          <a:noFill/>
          <a:ln w="127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1800"/>
          </a:p>
        </p:txBody>
      </p:sp>
      <p:sp>
        <p:nvSpPr>
          <p:cNvPr id="41989" name="Oval 5"/>
          <p:cNvSpPr>
            <a:spLocks noChangeArrowheads="1"/>
          </p:cNvSpPr>
          <p:nvPr/>
        </p:nvSpPr>
        <p:spPr bwMode="auto">
          <a:xfrm flipV="1">
            <a:off x="6948488" y="3363913"/>
            <a:ext cx="136525" cy="1285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1800"/>
          </a:p>
        </p:txBody>
      </p:sp>
      <p:sp>
        <p:nvSpPr>
          <p:cNvPr id="41991" name="Text Box 7"/>
          <p:cNvSpPr txBox="1">
            <a:spLocks noChangeArrowheads="1"/>
          </p:cNvSpPr>
          <p:nvPr/>
        </p:nvSpPr>
        <p:spPr bwMode="auto">
          <a:xfrm>
            <a:off x="7032625" y="3260725"/>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a:solidFill>
                  <a:srgbClr val="FFFF00"/>
                </a:solidFill>
              </a:rPr>
              <a:t>Earth</a:t>
            </a:r>
            <a:endParaRPr lang="en-US" altLang="en-US" sz="1600">
              <a:solidFill>
                <a:srgbClr val="FFFF00"/>
              </a:solidFill>
            </a:endParaRPr>
          </a:p>
        </p:txBody>
      </p:sp>
      <p:sp>
        <p:nvSpPr>
          <p:cNvPr id="11271" name="Text Box 8"/>
          <p:cNvSpPr txBox="1">
            <a:spLocks noChangeArrowheads="1"/>
          </p:cNvSpPr>
          <p:nvPr/>
        </p:nvSpPr>
        <p:spPr bwMode="auto">
          <a:xfrm>
            <a:off x="3832225" y="3092450"/>
            <a:ext cx="544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a:solidFill>
                  <a:srgbClr val="FFFF00"/>
                </a:solidFill>
              </a:rPr>
              <a:t>Sun</a:t>
            </a:r>
            <a:endParaRPr lang="en-US" altLang="en-US" sz="1600">
              <a:solidFill>
                <a:srgbClr val="FFFF00"/>
              </a:solidFill>
            </a:endParaRPr>
          </a:p>
        </p:txBody>
      </p:sp>
      <p:sp>
        <p:nvSpPr>
          <p:cNvPr id="8" name="Rectangle 2"/>
          <p:cNvSpPr>
            <a:spLocks noChangeArrowheads="1"/>
          </p:cNvSpPr>
          <p:nvPr/>
        </p:nvSpPr>
        <p:spPr bwMode="auto">
          <a:xfrm>
            <a:off x="6896894" y="6054630"/>
            <a:ext cx="1611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dirty="0">
                <a:solidFill>
                  <a:srgbClr val="FFFF00"/>
                </a:solidFill>
              </a:rPr>
              <a:t>Not to scale</a:t>
            </a:r>
          </a:p>
        </p:txBody>
      </p:sp>
    </p:spTree>
    <p:extLst>
      <p:ext uri="{BB962C8B-B14F-4D97-AF65-F5344CB8AC3E}">
        <p14:creationId xmlns:p14="http://schemas.microsoft.com/office/powerpoint/2010/main" val="242882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2000"/>
                                        <p:tgtEl>
                                          <p:spTgt spid="11266"/>
                                        </p:tgtEl>
                                      </p:cBhvr>
                                    </p:animEffect>
                                  </p:childTnLst>
                                </p:cTn>
                              </p:par>
                            </p:childTnLst>
                          </p:cTn>
                        </p:par>
                        <p:par>
                          <p:cTn id="8" fill="hold">
                            <p:stCondLst>
                              <p:cond delay="2000"/>
                            </p:stCondLst>
                            <p:childTnLst>
                              <p:par>
                                <p:cTn id="9" presetID="1" presetClass="path" presetSubtype="0" repeatCount="indefinite" fill="hold" grpId="0" nodeType="afterEffect">
                                  <p:stCondLst>
                                    <p:cond delay="0"/>
                                  </p:stCondLst>
                                  <p:childTnLst>
                                    <p:animMotion origin="layout" path="M -0.00017 0.00996 C -0.00017 0.19857 -0.11996 0.35357 -0.26771 0.35357 C -0.41493 0.35357 -0.53455 0.19857 -0.53455 0.00996 C -0.53455 -0.18026 -0.41493 -0.33318 -0.26771 -0.33318 C -0.11996 -0.33318 -0.00017 -0.18026 -0.00017 0.00996 Z " pathEditMode="relative" rAng="5400000" ptsTypes="fffff">
                                      <p:cBhvr>
                                        <p:cTn id="10" dur="15000" spd="-100000" fill="hold"/>
                                        <p:tgtEl>
                                          <p:spTgt spid="41989"/>
                                        </p:tgtEl>
                                        <p:attrNameLst>
                                          <p:attrName>ppt_x</p:attrName>
                                          <p:attrName>ppt_y</p:attrName>
                                        </p:attrNameLst>
                                      </p:cBhvr>
                                      <p:rCtr x="-26719" y="23"/>
                                    </p:animMotion>
                                  </p:childTnLst>
                                </p:cTn>
                              </p:par>
                              <p:par>
                                <p:cTn id="11" presetID="10" presetClass="exit" presetSubtype="0" fill="hold" grpId="0" nodeType="withEffect">
                                  <p:stCondLst>
                                    <p:cond delay="0"/>
                                  </p:stCondLst>
                                  <p:childTnLst>
                                    <p:animEffect transition="out" filter="fade">
                                      <p:cBhvr>
                                        <p:cTn id="12" dur="2000"/>
                                        <p:tgtEl>
                                          <p:spTgt spid="41991"/>
                                        </p:tgtEl>
                                      </p:cBhvr>
                                    </p:animEffect>
                                    <p:set>
                                      <p:cBhvr>
                                        <p:cTn id="13" dur="1" fill="hold">
                                          <p:stCondLst>
                                            <p:cond delay="1999"/>
                                          </p:stCondLst>
                                        </p:cTn>
                                        <p:tgtEl>
                                          <p:spTgt spid="419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41989" grpId="0" animBg="1"/>
      <p:bldP spid="419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e/e1/FullMoon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973" y="18000"/>
            <a:ext cx="7194053"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263950" y="186731"/>
            <a:ext cx="43080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dirty="0">
                <a:solidFill>
                  <a:srgbClr val="FFFF00"/>
                </a:solidFill>
              </a:rPr>
              <a:t>The Earth is accompanied by the Moon.</a:t>
            </a:r>
          </a:p>
        </p:txBody>
      </p:sp>
    </p:spTree>
    <p:extLst>
      <p:ext uri="{BB962C8B-B14F-4D97-AF65-F5344CB8AC3E}">
        <p14:creationId xmlns:p14="http://schemas.microsoft.com/office/powerpoint/2010/main" val="36971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descr="H:\Astronomy\Solar System\Earth\Earth without backgrou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227013"/>
            <a:ext cx="5761037"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7"/>
          <p:cNvSpPr>
            <a:spLocks noChangeArrowheads="1"/>
          </p:cNvSpPr>
          <p:nvPr/>
        </p:nvSpPr>
        <p:spPr bwMode="auto">
          <a:xfrm>
            <a:off x="7205663" y="5902325"/>
            <a:ext cx="696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a:solidFill>
                  <a:srgbClr val="FFFF00"/>
                </a:solidFill>
              </a:rPr>
              <a:t>Moon</a:t>
            </a:r>
          </a:p>
        </p:txBody>
      </p:sp>
      <p:sp>
        <p:nvSpPr>
          <p:cNvPr id="66565" name="Rectangle 7"/>
          <p:cNvSpPr>
            <a:spLocks noChangeArrowheads="1"/>
          </p:cNvSpPr>
          <p:nvPr/>
        </p:nvSpPr>
        <p:spPr bwMode="auto">
          <a:xfrm>
            <a:off x="3127375" y="6100763"/>
            <a:ext cx="674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dirty="0">
                <a:solidFill>
                  <a:srgbClr val="FFFF00"/>
                </a:solidFill>
              </a:rPr>
              <a:t>Earth</a:t>
            </a:r>
          </a:p>
        </p:txBody>
      </p:sp>
      <p:sp>
        <p:nvSpPr>
          <p:cNvPr id="6" name="Rectangle 2"/>
          <p:cNvSpPr>
            <a:spLocks noChangeArrowheads="1"/>
          </p:cNvSpPr>
          <p:nvPr/>
        </p:nvSpPr>
        <p:spPr bwMode="auto">
          <a:xfrm>
            <a:off x="4637989" y="321842"/>
            <a:ext cx="43080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dirty="0">
                <a:solidFill>
                  <a:srgbClr val="FFFF00"/>
                </a:solidFill>
              </a:rPr>
              <a:t>The Moon is a quarter the size of the Earth.</a:t>
            </a:r>
          </a:p>
        </p:txBody>
      </p:sp>
      <p:pic>
        <p:nvPicPr>
          <p:cNvPr id="54278" name="Picture 6" descr="Image result for moon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013" y="4377484"/>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6/60/Speed_of_light_from_Earth_to_Mo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51833">
            <a:off x="0" y="2713830"/>
            <a:ext cx="9144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631825" y="5979976"/>
            <a:ext cx="788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solidFill>
                  <a:srgbClr val="FFFF00"/>
                </a:solidFill>
              </a:rPr>
              <a:t>Earth and Moon, showing their sizes and distance to scale. The yellow bar represents a pulse of light travelling from Earth to Moon in 1.26 seconds.</a:t>
            </a:r>
          </a:p>
        </p:txBody>
      </p:sp>
    </p:spTree>
    <p:extLst>
      <p:ext uri="{BB962C8B-B14F-4D97-AF65-F5344CB8AC3E}">
        <p14:creationId xmlns:p14="http://schemas.microsoft.com/office/powerpoint/2010/main" val="49279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Line 5"/>
          <p:cNvSpPr>
            <a:spLocks noChangeShapeType="1"/>
          </p:cNvSpPr>
          <p:nvPr/>
        </p:nvSpPr>
        <p:spPr bwMode="auto">
          <a:xfrm flipH="1">
            <a:off x="2559050" y="3429000"/>
            <a:ext cx="5410200" cy="0"/>
          </a:xfrm>
          <a:prstGeom prst="line">
            <a:avLst/>
          </a:prstGeom>
          <a:noFill/>
          <a:ln w="38100">
            <a:solidFill>
              <a:srgbClr val="FFFF00"/>
            </a:solidFill>
            <a:prstDash val="sysDot"/>
            <a:round/>
            <a:headEnd type="none" w="sm" len="sm"/>
            <a:tailEnd type="stealth" w="med" len="lg"/>
          </a:ln>
        </p:spPr>
        <p:txBody>
          <a:bodyPr/>
          <a:lstStyle/>
          <a:p>
            <a:endParaRPr lang="en-US"/>
          </a:p>
        </p:txBody>
      </p:sp>
      <p:sp>
        <p:nvSpPr>
          <p:cNvPr id="4103" name="Oval 7"/>
          <p:cNvSpPr>
            <a:spLocks noChangeArrowheads="1"/>
          </p:cNvSpPr>
          <p:nvPr/>
        </p:nvSpPr>
        <p:spPr bwMode="auto">
          <a:xfrm>
            <a:off x="614363" y="2698750"/>
            <a:ext cx="1358900" cy="1360488"/>
          </a:xfrm>
          <a:prstGeom prst="ellipse">
            <a:avLst/>
          </a:prstGeom>
          <a:noFill/>
          <a:ln w="3175">
            <a:solidFill>
              <a:srgbClr val="FFFF00"/>
            </a:solidFill>
            <a:prstDash val="dash"/>
            <a:round/>
            <a:headEnd/>
            <a:tailEnd/>
          </a:ln>
        </p:spPr>
        <p:txBody>
          <a:bodyPr wrap="none" anchor="ctr"/>
          <a:lstStyle/>
          <a:p>
            <a:endParaRPr lang="en-US"/>
          </a:p>
        </p:txBody>
      </p:sp>
      <p:sp>
        <p:nvSpPr>
          <p:cNvPr id="4105" name="Rectangle 9"/>
          <p:cNvSpPr>
            <a:spLocks noChangeArrowheads="1"/>
          </p:cNvSpPr>
          <p:nvPr/>
        </p:nvSpPr>
        <p:spPr bwMode="auto">
          <a:xfrm>
            <a:off x="107504" y="533400"/>
            <a:ext cx="8928992" cy="646973"/>
          </a:xfrm>
          <a:prstGeom prst="rect">
            <a:avLst/>
          </a:prstGeom>
          <a:noFill/>
          <a:ln w="9525">
            <a:noFill/>
            <a:miter lim="800000"/>
            <a:headEnd/>
            <a:tailEnd/>
          </a:ln>
        </p:spPr>
        <p:txBody>
          <a:bodyPr wrap="square" lIns="92075" tIns="46038" rIns="92075" bIns="46038">
            <a:spAutoFit/>
          </a:bodyPr>
          <a:lstStyle/>
          <a:p>
            <a:pPr algn="ctr"/>
            <a:r>
              <a:rPr lang="en-GB" dirty="0">
                <a:solidFill>
                  <a:srgbClr val="FFFF00"/>
                </a:solidFill>
              </a:rPr>
              <a:t>The Moon revolves about the Earth (with respect to the Sun) once every 29½  days.</a:t>
            </a:r>
          </a:p>
          <a:p>
            <a:pPr algn="ctr"/>
            <a:r>
              <a:rPr lang="en-GB" dirty="0">
                <a:solidFill>
                  <a:srgbClr val="FFFF00"/>
                </a:solidFill>
              </a:rPr>
              <a:t>This produces the phases of the Moon.</a:t>
            </a:r>
          </a:p>
        </p:txBody>
      </p:sp>
      <p:sp>
        <p:nvSpPr>
          <p:cNvPr id="33" name="Oval 32"/>
          <p:cNvSpPr/>
          <p:nvPr/>
        </p:nvSpPr>
        <p:spPr>
          <a:xfrm>
            <a:off x="8351881" y="1629000"/>
            <a:ext cx="3600000" cy="360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34" name="Line 5"/>
          <p:cNvSpPr>
            <a:spLocks noChangeShapeType="1"/>
          </p:cNvSpPr>
          <p:nvPr/>
        </p:nvSpPr>
        <p:spPr bwMode="auto">
          <a:xfrm flipH="1">
            <a:off x="2546176" y="2824040"/>
            <a:ext cx="5410200" cy="0"/>
          </a:xfrm>
          <a:prstGeom prst="line">
            <a:avLst/>
          </a:prstGeom>
          <a:noFill/>
          <a:ln w="38100">
            <a:solidFill>
              <a:srgbClr val="FFFF00"/>
            </a:solidFill>
            <a:prstDash val="sysDot"/>
            <a:round/>
            <a:headEnd type="none" w="sm" len="sm"/>
            <a:tailEnd type="stealth" w="med" len="lg"/>
          </a:ln>
        </p:spPr>
        <p:txBody>
          <a:bodyPr/>
          <a:lstStyle/>
          <a:p>
            <a:endParaRPr lang="en-US"/>
          </a:p>
        </p:txBody>
      </p:sp>
      <p:sp>
        <p:nvSpPr>
          <p:cNvPr id="35" name="Line 5"/>
          <p:cNvSpPr>
            <a:spLocks noChangeShapeType="1"/>
          </p:cNvSpPr>
          <p:nvPr/>
        </p:nvSpPr>
        <p:spPr bwMode="auto">
          <a:xfrm flipH="1">
            <a:off x="2555776" y="3955684"/>
            <a:ext cx="5410200" cy="0"/>
          </a:xfrm>
          <a:prstGeom prst="line">
            <a:avLst/>
          </a:prstGeom>
          <a:noFill/>
          <a:ln w="38100">
            <a:solidFill>
              <a:srgbClr val="FFFF00"/>
            </a:solidFill>
            <a:prstDash val="sysDot"/>
            <a:round/>
            <a:headEnd type="none" w="sm" len="sm"/>
            <a:tailEnd type="stealth" w="med" len="lg"/>
          </a:ln>
        </p:spPr>
        <p:txBody>
          <a:bodyPr/>
          <a:lstStyle/>
          <a:p>
            <a:endParaRPr lang="en-US"/>
          </a:p>
        </p:txBody>
      </p:sp>
      <p:sp>
        <p:nvSpPr>
          <p:cNvPr id="36" name="Oval 5"/>
          <p:cNvSpPr>
            <a:spLocks noChangeArrowheads="1"/>
          </p:cNvSpPr>
          <p:nvPr/>
        </p:nvSpPr>
        <p:spPr bwMode="auto">
          <a:xfrm flipV="1">
            <a:off x="578363" y="3378994"/>
            <a:ext cx="72000" cy="72000"/>
          </a:xfrm>
          <a:prstGeom prst="ellipse">
            <a:avLst/>
          </a:prstGeom>
          <a:solidFill>
            <a:srgbClr val="00FF99"/>
          </a:solidFill>
          <a:ln w="9525">
            <a:solidFill>
              <a:schemeClr val="tx1"/>
            </a:solidFill>
            <a:round/>
            <a:headEnd/>
            <a:tailEnd/>
          </a:ln>
        </p:spPr>
        <p:txBody>
          <a:bodyPr wrap="none" anchor="ctr"/>
          <a:lstStyle/>
          <a:p>
            <a:endParaRPr lang="en-US"/>
          </a:p>
        </p:txBody>
      </p:sp>
      <p:sp>
        <p:nvSpPr>
          <p:cNvPr id="37" name="Oval 5"/>
          <p:cNvSpPr>
            <a:spLocks noChangeArrowheads="1"/>
          </p:cNvSpPr>
          <p:nvPr/>
        </p:nvSpPr>
        <p:spPr bwMode="auto">
          <a:xfrm flipV="1">
            <a:off x="1125806" y="3285000"/>
            <a:ext cx="288000" cy="288000"/>
          </a:xfrm>
          <a:prstGeom prst="ellipse">
            <a:avLst/>
          </a:prstGeom>
          <a:solidFill>
            <a:srgbClr val="0070C0"/>
          </a:solidFill>
          <a:ln w="9525">
            <a:solidFill>
              <a:schemeClr val="tx1"/>
            </a:solidFill>
            <a:round/>
            <a:headEnd/>
            <a:tailEnd/>
          </a:ln>
        </p:spPr>
        <p:txBody>
          <a:bodyPr wrap="none" anchor="ctr"/>
          <a:lstStyle/>
          <a:p>
            <a:endParaRPr lang="en-US"/>
          </a:p>
        </p:txBody>
      </p:sp>
      <p:pic>
        <p:nvPicPr>
          <p:cNvPr id="38" name="Picture 2" descr="C:\Documents and Settings\Home computer\My Documents\Astronomy\Moon\250px-Lunar_libration_with_phase_Oct_2007.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4492651"/>
            <a:ext cx="2076277" cy="208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7020272" y="5949280"/>
            <a:ext cx="1300676" cy="369974"/>
          </a:xfrm>
          <a:prstGeom prst="rect">
            <a:avLst/>
          </a:prstGeom>
          <a:noFill/>
          <a:ln w="9525">
            <a:noFill/>
            <a:miter lim="800000"/>
            <a:headEnd/>
            <a:tailEnd/>
          </a:ln>
        </p:spPr>
        <p:txBody>
          <a:bodyPr wrap="none" lIns="92075" tIns="46038" rIns="92075" bIns="46038">
            <a:spAutoFit/>
          </a:bodyPr>
          <a:lstStyle/>
          <a:p>
            <a:pPr algn="ctr"/>
            <a:r>
              <a:rPr lang="en-GB" dirty="0">
                <a:solidFill>
                  <a:schemeClr val="bg1"/>
                </a:solidFill>
              </a:rPr>
              <a:t>Not to scale</a:t>
            </a:r>
          </a:p>
        </p:txBody>
      </p:sp>
      <p:sp>
        <p:nvSpPr>
          <p:cNvPr id="2" name="TextBox 1"/>
          <p:cNvSpPr txBox="1"/>
          <p:nvPr/>
        </p:nvSpPr>
        <p:spPr>
          <a:xfrm>
            <a:off x="8537944" y="3285000"/>
            <a:ext cx="587020" cy="369332"/>
          </a:xfrm>
          <a:prstGeom prst="rect">
            <a:avLst/>
          </a:prstGeom>
          <a:noFill/>
        </p:spPr>
        <p:txBody>
          <a:bodyPr wrap="none" rtlCol="0">
            <a:spAutoFit/>
          </a:bodyPr>
          <a:lstStyle/>
          <a:p>
            <a:r>
              <a:rPr lang="en-GB" dirty="0"/>
              <a:t>SUN</a:t>
            </a:r>
          </a:p>
        </p:txBody>
      </p:sp>
      <p:sp>
        <p:nvSpPr>
          <p:cNvPr id="13" name="TextBox 12"/>
          <p:cNvSpPr txBox="1"/>
          <p:nvPr/>
        </p:nvSpPr>
        <p:spPr>
          <a:xfrm>
            <a:off x="4490483" y="3102277"/>
            <a:ext cx="945580" cy="369332"/>
          </a:xfrm>
          <a:prstGeom prst="rect">
            <a:avLst/>
          </a:prstGeom>
          <a:noFill/>
        </p:spPr>
        <p:txBody>
          <a:bodyPr wrap="none" rtlCol="0">
            <a:spAutoFit/>
          </a:bodyPr>
          <a:lstStyle/>
          <a:p>
            <a:r>
              <a:rPr lang="en-GB" dirty="0">
                <a:solidFill>
                  <a:srgbClr val="FFFF00"/>
                </a:solidFill>
              </a:rPr>
              <a:t>Sunlight</a:t>
            </a:r>
          </a:p>
        </p:txBody>
      </p:sp>
    </p:spTree>
    <p:extLst>
      <p:ext uri="{BB962C8B-B14F-4D97-AF65-F5344CB8AC3E}">
        <p14:creationId xmlns:p14="http://schemas.microsoft.com/office/powerpoint/2010/main" val="23880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105"/>
                                        </p:tgtEl>
                                        <p:attrNameLst>
                                          <p:attrName>style.visibility</p:attrName>
                                        </p:attrNameLst>
                                      </p:cBhvr>
                                      <p:to>
                                        <p:strVal val="visible"/>
                                      </p:to>
                                    </p:set>
                                    <p:animEffect transition="in" filter="wipe(left)">
                                      <p:cBhvr>
                                        <p:cTn id="7" dur="500"/>
                                        <p:tgtEl>
                                          <p:spTgt spid="4105"/>
                                        </p:tgtEl>
                                      </p:cBhvr>
                                    </p:animEffect>
                                  </p:childTnLst>
                                </p:cTn>
                              </p:par>
                            </p:childTnLst>
                          </p:cTn>
                        </p:par>
                        <p:par>
                          <p:cTn id="8" fill="hold">
                            <p:stCondLst>
                              <p:cond delay="5300"/>
                            </p:stCondLst>
                            <p:childTnLst>
                              <p:par>
                                <p:cTn id="9" presetID="22" presetClass="entr" presetSubtype="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5800"/>
                            </p:stCondLst>
                            <p:childTnLst>
                              <p:par>
                                <p:cTn id="13" presetID="22" presetClass="entr" presetSubtype="2" fill="hold" grpId="0"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right)">
                                      <p:cBhvr>
                                        <p:cTn id="15" dur="500"/>
                                        <p:tgtEl>
                                          <p:spTgt spid="4101"/>
                                        </p:tgtEl>
                                      </p:cBhvr>
                                    </p:animEffect>
                                  </p:childTnLst>
                                </p:cTn>
                              </p:par>
                            </p:childTnLst>
                          </p:cTn>
                        </p:par>
                        <p:par>
                          <p:cTn id="16" fill="hold">
                            <p:stCondLst>
                              <p:cond delay="63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6800"/>
                            </p:stCondLst>
                            <p:childTnLst>
                              <p:par>
                                <p:cTn id="21" presetID="22" presetClass="entr" presetSubtype="2"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childTnLst>
                          </p:cTn>
                        </p:par>
                        <p:par>
                          <p:cTn id="24" fill="hold">
                            <p:stCondLst>
                              <p:cond delay="7300"/>
                            </p:stCondLst>
                            <p:childTnLst>
                              <p:par>
                                <p:cTn id="25" presetID="10" presetClass="entr" presetSubtype="0" fill="hold" grpId="0" nodeType="afterEffect">
                                  <p:stCondLst>
                                    <p:cond delay="400"/>
                                  </p:stCondLst>
                                  <p:childTnLst>
                                    <p:set>
                                      <p:cBhvr>
                                        <p:cTn id="26" dur="1" fill="hold">
                                          <p:stCondLst>
                                            <p:cond delay="0"/>
                                          </p:stCondLst>
                                        </p:cTn>
                                        <p:tgtEl>
                                          <p:spTgt spid="4103"/>
                                        </p:tgtEl>
                                        <p:attrNameLst>
                                          <p:attrName>style.visibility</p:attrName>
                                        </p:attrNameLst>
                                      </p:cBhvr>
                                      <p:to>
                                        <p:strVal val="visible"/>
                                      </p:to>
                                    </p:set>
                                    <p:animEffect transition="in" filter="fade">
                                      <p:cBhvr>
                                        <p:cTn id="27" dur="500"/>
                                        <p:tgtEl>
                                          <p:spTgt spid="4103"/>
                                        </p:tgtEl>
                                      </p:cBhvr>
                                    </p:animEffect>
                                  </p:childTnLst>
                                </p:cTn>
                              </p:par>
                            </p:childTnLst>
                          </p:cTn>
                        </p:par>
                        <p:par>
                          <p:cTn id="28" fill="hold">
                            <p:stCondLst>
                              <p:cond delay="8200"/>
                            </p:stCondLst>
                            <p:childTnLst>
                              <p:par>
                                <p:cTn id="29" presetID="1" presetClass="path" presetSubtype="0" repeatCount="indefinite" fill="hold" grpId="0" nodeType="afterEffect">
                                  <p:stCondLst>
                                    <p:cond delay="0"/>
                                  </p:stCondLst>
                                  <p:childTnLst>
                                    <p:animMotion origin="layout" path="M -0.00104 0.00416 C -0.00434 -0.05116 0.0276 -0.1007 0.06909 -0.10486 C 0.11041 -0.10903 0.14566 -0.06644 0.14878 -0.01111 C 0.15087 0.04467 0.12083 0.09166 0.08055 0.09583 C 0.03906 0.10023 0.00208 0.05995 -0.00104 0.00416 Z " pathEditMode="fixed" rAng="15937903" ptsTypes="fffff">
                                      <p:cBhvr>
                                        <p:cTn id="30" dur="6000" spd="-100000" fill="hold"/>
                                        <p:tgtEl>
                                          <p:spTgt spid="36"/>
                                        </p:tgtEl>
                                        <p:attrNameLst>
                                          <p:attrName>ppt_x</p:attrName>
                                          <p:attrName>ppt_y</p:attrName>
                                        </p:attrNameLst>
                                      </p:cBhvr>
                                      <p:rCtr x="7483" y="-856"/>
                                    </p:animMotion>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par>
                          <p:cTn id="33" fill="hold">
                            <p:stCondLst>
                              <p:cond delay="14200"/>
                            </p:stCondLst>
                            <p:childTnLst>
                              <p:par>
                                <p:cTn id="34" presetID="1" presetClass="entr" presetSubtype="0" fill="hold" grpId="0" nodeType="afterEffect">
                                  <p:stCondLst>
                                    <p:cond delay="0"/>
                                  </p:stCondLst>
                                  <p:childTnLst>
                                    <p:set>
                                      <p:cBhvr>
                                        <p:cTn id="35"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3" grpId="0" animBg="1"/>
      <p:bldP spid="4105" grpId="0"/>
      <p:bldP spid="34" grpId="0" animBg="1"/>
      <p:bldP spid="35" grpId="0" animBg="1"/>
      <p:bldP spid="36" grpId="0" animBg="1"/>
      <p:bldP spid="11" grpId="0" autoUpdateAnimBg="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Day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757238"/>
            <a:ext cx="11896726"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994637" y="232924"/>
            <a:ext cx="71527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000" dirty="0">
                <a:solidFill>
                  <a:srgbClr val="FFFF00"/>
                </a:solidFill>
              </a:rPr>
              <a:t>At ‘New Moon’ we cannot see because it is backlit by the Sun.</a:t>
            </a:r>
          </a:p>
        </p:txBody>
      </p:sp>
    </p:spTree>
    <p:extLst>
      <p:ext uri="{BB962C8B-B14F-4D97-AF65-F5344CB8AC3E}">
        <p14:creationId xmlns:p14="http://schemas.microsoft.com/office/powerpoint/2010/main" val="40289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New 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757238"/>
            <a:ext cx="11896726"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First quarter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757238"/>
            <a:ext cx="11896726"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2180519" y="158750"/>
            <a:ext cx="47807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rPr>
              <a:t>A week later there is First Quarter Moon.</a:t>
            </a:r>
          </a:p>
        </p:txBody>
      </p:sp>
    </p:spTree>
    <p:extLst>
      <p:ext uri="{BB962C8B-B14F-4D97-AF65-F5344CB8AC3E}">
        <p14:creationId xmlns:p14="http://schemas.microsoft.com/office/powerpoint/2010/main" val="2181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ull 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757238"/>
            <a:ext cx="11896726"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2315613" y="173080"/>
            <a:ext cx="4512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rPr>
              <a:t>After another week there is Full Moon.</a:t>
            </a:r>
          </a:p>
        </p:txBody>
      </p:sp>
    </p:spTree>
    <p:extLst>
      <p:ext uri="{BB962C8B-B14F-4D97-AF65-F5344CB8AC3E}">
        <p14:creationId xmlns:p14="http://schemas.microsoft.com/office/powerpoint/2010/main" val="29136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ast quarter 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757238"/>
            <a:ext cx="11896726"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2352482" y="224271"/>
            <a:ext cx="44390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rPr>
              <a:t>And a week later Last Quarter Moon.</a:t>
            </a:r>
          </a:p>
        </p:txBody>
      </p:sp>
    </p:spTree>
    <p:extLst>
      <p:ext uri="{BB962C8B-B14F-4D97-AF65-F5344CB8AC3E}">
        <p14:creationId xmlns:p14="http://schemas.microsoft.com/office/powerpoint/2010/main" val="312956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Day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757238"/>
            <a:ext cx="11896726"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2876463" y="203836"/>
            <a:ext cx="338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rPr>
              <a:t>And then ‘New Moon’ again.</a:t>
            </a:r>
          </a:p>
        </p:txBody>
      </p:sp>
    </p:spTree>
    <p:extLst>
      <p:ext uri="{BB962C8B-B14F-4D97-AF65-F5344CB8AC3E}">
        <p14:creationId xmlns:p14="http://schemas.microsoft.com/office/powerpoint/2010/main" val="30723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800px-Solar_sy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763"/>
            <a:ext cx="91773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6008688" y="3913188"/>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Mercury</a:t>
            </a:r>
          </a:p>
        </p:txBody>
      </p:sp>
      <p:sp>
        <p:nvSpPr>
          <p:cNvPr id="119812" name="Text Box 4"/>
          <p:cNvSpPr txBox="1">
            <a:spLocks noChangeArrowheads="1"/>
          </p:cNvSpPr>
          <p:nvPr/>
        </p:nvSpPr>
        <p:spPr bwMode="auto">
          <a:xfrm>
            <a:off x="5145088" y="3035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b="1">
                <a:solidFill>
                  <a:srgbClr val="FFFF00"/>
                </a:solidFill>
              </a:rPr>
              <a:t>Sun</a:t>
            </a:r>
          </a:p>
        </p:txBody>
      </p:sp>
      <p:sp>
        <p:nvSpPr>
          <p:cNvPr id="119813" name="Text Box 5"/>
          <p:cNvSpPr txBox="1">
            <a:spLocks noChangeArrowheads="1"/>
          </p:cNvSpPr>
          <p:nvPr/>
        </p:nvSpPr>
        <p:spPr bwMode="auto">
          <a:xfrm>
            <a:off x="6869113" y="3738563"/>
            <a:ext cx="83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Venus</a:t>
            </a:r>
          </a:p>
        </p:txBody>
      </p:sp>
      <p:sp>
        <p:nvSpPr>
          <p:cNvPr id="119814" name="Text Box 6"/>
          <p:cNvSpPr txBox="1">
            <a:spLocks noChangeArrowheads="1"/>
          </p:cNvSpPr>
          <p:nvPr/>
        </p:nvSpPr>
        <p:spPr bwMode="auto">
          <a:xfrm>
            <a:off x="7527925" y="339248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Earth</a:t>
            </a:r>
          </a:p>
        </p:txBody>
      </p:sp>
      <p:sp>
        <p:nvSpPr>
          <p:cNvPr id="119815" name="Text Box 7"/>
          <p:cNvSpPr txBox="1">
            <a:spLocks noChangeArrowheads="1"/>
          </p:cNvSpPr>
          <p:nvPr/>
        </p:nvSpPr>
        <p:spPr bwMode="auto">
          <a:xfrm>
            <a:off x="8451850" y="21844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Mars</a:t>
            </a:r>
          </a:p>
        </p:txBody>
      </p:sp>
      <p:sp>
        <p:nvSpPr>
          <p:cNvPr id="119816" name="Text Box 8"/>
          <p:cNvSpPr txBox="1">
            <a:spLocks noChangeArrowheads="1"/>
          </p:cNvSpPr>
          <p:nvPr/>
        </p:nvSpPr>
        <p:spPr bwMode="auto">
          <a:xfrm>
            <a:off x="3590925" y="10160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Jupiter</a:t>
            </a:r>
          </a:p>
        </p:txBody>
      </p:sp>
      <p:sp>
        <p:nvSpPr>
          <p:cNvPr id="119817" name="Text Box 9"/>
          <p:cNvSpPr txBox="1">
            <a:spLocks noChangeArrowheads="1"/>
          </p:cNvSpPr>
          <p:nvPr/>
        </p:nvSpPr>
        <p:spPr bwMode="auto">
          <a:xfrm>
            <a:off x="2741613" y="541338"/>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Saturn</a:t>
            </a:r>
          </a:p>
        </p:txBody>
      </p:sp>
      <p:sp>
        <p:nvSpPr>
          <p:cNvPr id="119818" name="Text Box 10"/>
          <p:cNvSpPr txBox="1">
            <a:spLocks noChangeArrowheads="1"/>
          </p:cNvSpPr>
          <p:nvPr/>
        </p:nvSpPr>
        <p:spPr bwMode="auto">
          <a:xfrm>
            <a:off x="1782763" y="468313"/>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Uranus</a:t>
            </a:r>
          </a:p>
        </p:txBody>
      </p:sp>
      <p:sp>
        <p:nvSpPr>
          <p:cNvPr id="119819" name="Text Box 11"/>
          <p:cNvSpPr txBox="1">
            <a:spLocks noChangeArrowheads="1"/>
          </p:cNvSpPr>
          <p:nvPr/>
        </p:nvSpPr>
        <p:spPr bwMode="auto">
          <a:xfrm>
            <a:off x="777875" y="466725"/>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Neptune</a:t>
            </a:r>
          </a:p>
        </p:txBody>
      </p:sp>
      <p:sp>
        <p:nvSpPr>
          <p:cNvPr id="119820" name="Text Box 12"/>
          <p:cNvSpPr txBox="1">
            <a:spLocks noChangeArrowheads="1"/>
          </p:cNvSpPr>
          <p:nvPr/>
        </p:nvSpPr>
        <p:spPr bwMode="auto">
          <a:xfrm>
            <a:off x="0" y="992188"/>
            <a:ext cx="8643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solidFill>
                  <a:srgbClr val="FFFF00"/>
                </a:solidFill>
              </a:rPr>
              <a:t>(Pluto)</a:t>
            </a:r>
          </a:p>
        </p:txBody>
      </p:sp>
      <p:sp>
        <p:nvSpPr>
          <p:cNvPr id="119821" name="Text Box 13"/>
          <p:cNvSpPr txBox="1">
            <a:spLocks noChangeArrowheads="1"/>
          </p:cNvSpPr>
          <p:nvPr/>
        </p:nvSpPr>
        <p:spPr bwMode="auto">
          <a:xfrm>
            <a:off x="1250950" y="492601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solidFill>
                  <a:srgbClr val="FFFF00"/>
                </a:solidFill>
              </a:rPr>
              <a:t>Asteroids</a:t>
            </a:r>
          </a:p>
        </p:txBody>
      </p:sp>
      <p:sp>
        <p:nvSpPr>
          <p:cNvPr id="119822" name="Text Box 14"/>
          <p:cNvSpPr txBox="1">
            <a:spLocks noChangeArrowheads="1"/>
          </p:cNvSpPr>
          <p:nvPr/>
        </p:nvSpPr>
        <p:spPr bwMode="auto">
          <a:xfrm>
            <a:off x="320675" y="3036888"/>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Comet</a:t>
            </a:r>
          </a:p>
        </p:txBody>
      </p:sp>
      <p:sp>
        <p:nvSpPr>
          <p:cNvPr id="119823" name="Text Box 15"/>
          <p:cNvSpPr txBox="1">
            <a:spLocks noChangeArrowheads="1"/>
          </p:cNvSpPr>
          <p:nvPr/>
        </p:nvSpPr>
        <p:spPr bwMode="auto">
          <a:xfrm>
            <a:off x="8162925" y="308292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Moon</a:t>
            </a:r>
          </a:p>
        </p:txBody>
      </p:sp>
      <p:sp>
        <p:nvSpPr>
          <p:cNvPr id="16" name="Rectangle 15"/>
          <p:cNvSpPr/>
          <p:nvPr/>
        </p:nvSpPr>
        <p:spPr>
          <a:xfrm>
            <a:off x="1667795" y="6103054"/>
            <a:ext cx="5808407" cy="646331"/>
          </a:xfrm>
          <a:prstGeom prst="rect">
            <a:avLst/>
          </a:prstGeom>
        </p:spPr>
        <p:txBody>
          <a:bodyPr wrap="square">
            <a:spAutoFit/>
          </a:bodyPr>
          <a:lstStyle/>
          <a:p>
            <a:pPr algn="ctr" eaLnBrk="0" hangingPunct="0"/>
            <a:r>
              <a:rPr lang="en-GB" altLang="en-US" dirty="0">
                <a:solidFill>
                  <a:srgbClr val="FFFF00"/>
                </a:solidFill>
              </a:rPr>
              <a:t>As well as planets the solar system also contains comets, asteroids, and dwarf planets like Pluto.</a:t>
            </a:r>
            <a:endParaRPr lang="en-US" altLang="en-US" dirty="0">
              <a:solidFill>
                <a:srgbClr val="FFFF00"/>
              </a:solidFill>
            </a:endParaRPr>
          </a:p>
        </p:txBody>
      </p:sp>
    </p:spTree>
    <p:extLst>
      <p:ext uri="{BB962C8B-B14F-4D97-AF65-F5344CB8AC3E}">
        <p14:creationId xmlns:p14="http://schemas.microsoft.com/office/powerpoint/2010/main" val="881433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812"/>
                                        </p:tgtEl>
                                        <p:attrNameLst>
                                          <p:attrName>style.visibility</p:attrName>
                                        </p:attrNameLst>
                                      </p:cBhvr>
                                      <p:to>
                                        <p:strVal val="visible"/>
                                      </p:to>
                                    </p:set>
                                    <p:animEffect transition="in" filter="wipe(left)">
                                      <p:cBhvr>
                                        <p:cTn id="10" dur="1000"/>
                                        <p:tgtEl>
                                          <p:spTgt spid="119812"/>
                                        </p:tgtEl>
                                      </p:cBhvr>
                                    </p:animEffect>
                                  </p:childTnLst>
                                </p:cTn>
                              </p:par>
                            </p:childTnLst>
                          </p:cTn>
                        </p:par>
                        <p:par>
                          <p:cTn id="11" fill="hold" nodeType="afterGroup">
                            <p:stCondLst>
                              <p:cond delay="4600"/>
                            </p:stCondLst>
                            <p:childTnLst>
                              <p:par>
                                <p:cTn id="12" presetID="22" presetClass="entr" presetSubtype="8" fill="hold" grpId="0" nodeType="afterEffect">
                                  <p:stCondLst>
                                    <p:cond delay="0"/>
                                  </p:stCondLst>
                                  <p:childTnLst>
                                    <p:set>
                                      <p:cBhvr>
                                        <p:cTn id="13" dur="1" fill="hold">
                                          <p:stCondLst>
                                            <p:cond delay="0"/>
                                          </p:stCondLst>
                                        </p:cTn>
                                        <p:tgtEl>
                                          <p:spTgt spid="119811"/>
                                        </p:tgtEl>
                                        <p:attrNameLst>
                                          <p:attrName>style.visibility</p:attrName>
                                        </p:attrNameLst>
                                      </p:cBhvr>
                                      <p:to>
                                        <p:strVal val="visible"/>
                                      </p:to>
                                    </p:set>
                                    <p:animEffect transition="in" filter="wipe(left)">
                                      <p:cBhvr>
                                        <p:cTn id="14" dur="1000"/>
                                        <p:tgtEl>
                                          <p:spTgt spid="119811"/>
                                        </p:tgtEl>
                                      </p:cBhvr>
                                    </p:animEffect>
                                  </p:childTnLst>
                                </p:cTn>
                              </p:par>
                            </p:childTnLst>
                          </p:cTn>
                        </p:par>
                        <p:par>
                          <p:cTn id="15" fill="hold" nodeType="afterGroup">
                            <p:stCondLst>
                              <p:cond delay="5600"/>
                            </p:stCondLst>
                            <p:childTnLst>
                              <p:par>
                                <p:cTn id="16" presetID="22" presetClass="entr" presetSubtype="8" fill="hold" grpId="0" nodeType="afterEffect">
                                  <p:stCondLst>
                                    <p:cond delay="0"/>
                                  </p:stCondLst>
                                  <p:childTnLst>
                                    <p:set>
                                      <p:cBhvr>
                                        <p:cTn id="17" dur="1" fill="hold">
                                          <p:stCondLst>
                                            <p:cond delay="0"/>
                                          </p:stCondLst>
                                        </p:cTn>
                                        <p:tgtEl>
                                          <p:spTgt spid="119813"/>
                                        </p:tgtEl>
                                        <p:attrNameLst>
                                          <p:attrName>style.visibility</p:attrName>
                                        </p:attrNameLst>
                                      </p:cBhvr>
                                      <p:to>
                                        <p:strVal val="visible"/>
                                      </p:to>
                                    </p:set>
                                    <p:animEffect transition="in" filter="wipe(left)">
                                      <p:cBhvr>
                                        <p:cTn id="18" dur="1000"/>
                                        <p:tgtEl>
                                          <p:spTgt spid="119813"/>
                                        </p:tgtEl>
                                      </p:cBhvr>
                                    </p:animEffect>
                                  </p:childTnLst>
                                </p:cTn>
                              </p:par>
                            </p:childTnLst>
                          </p:cTn>
                        </p:par>
                        <p:par>
                          <p:cTn id="19" fill="hold" nodeType="afterGroup">
                            <p:stCondLst>
                              <p:cond delay="6600"/>
                            </p:stCondLst>
                            <p:childTnLst>
                              <p:par>
                                <p:cTn id="20" presetID="22" presetClass="entr" presetSubtype="8" fill="hold" grpId="0" nodeType="afterEffect">
                                  <p:stCondLst>
                                    <p:cond delay="0"/>
                                  </p:stCondLst>
                                  <p:childTnLst>
                                    <p:set>
                                      <p:cBhvr>
                                        <p:cTn id="21" dur="1" fill="hold">
                                          <p:stCondLst>
                                            <p:cond delay="0"/>
                                          </p:stCondLst>
                                        </p:cTn>
                                        <p:tgtEl>
                                          <p:spTgt spid="119814"/>
                                        </p:tgtEl>
                                        <p:attrNameLst>
                                          <p:attrName>style.visibility</p:attrName>
                                        </p:attrNameLst>
                                      </p:cBhvr>
                                      <p:to>
                                        <p:strVal val="visible"/>
                                      </p:to>
                                    </p:set>
                                    <p:animEffect transition="in" filter="wipe(left)">
                                      <p:cBhvr>
                                        <p:cTn id="22" dur="1000"/>
                                        <p:tgtEl>
                                          <p:spTgt spid="119814"/>
                                        </p:tgtEl>
                                      </p:cBhvr>
                                    </p:animEffect>
                                  </p:childTnLst>
                                </p:cTn>
                              </p:par>
                            </p:childTnLst>
                          </p:cTn>
                        </p:par>
                        <p:par>
                          <p:cTn id="23" fill="hold" nodeType="afterGroup">
                            <p:stCondLst>
                              <p:cond delay="7600"/>
                            </p:stCondLst>
                            <p:childTnLst>
                              <p:par>
                                <p:cTn id="24" presetID="22" presetClass="entr" presetSubtype="8" fill="hold" grpId="0" nodeType="afterEffect">
                                  <p:stCondLst>
                                    <p:cond delay="0"/>
                                  </p:stCondLst>
                                  <p:childTnLst>
                                    <p:set>
                                      <p:cBhvr>
                                        <p:cTn id="25" dur="1" fill="hold">
                                          <p:stCondLst>
                                            <p:cond delay="0"/>
                                          </p:stCondLst>
                                        </p:cTn>
                                        <p:tgtEl>
                                          <p:spTgt spid="119823"/>
                                        </p:tgtEl>
                                        <p:attrNameLst>
                                          <p:attrName>style.visibility</p:attrName>
                                        </p:attrNameLst>
                                      </p:cBhvr>
                                      <p:to>
                                        <p:strVal val="visible"/>
                                      </p:to>
                                    </p:set>
                                    <p:animEffect transition="in" filter="wipe(left)">
                                      <p:cBhvr>
                                        <p:cTn id="26" dur="1000"/>
                                        <p:tgtEl>
                                          <p:spTgt spid="119823"/>
                                        </p:tgtEl>
                                      </p:cBhvr>
                                    </p:animEffect>
                                  </p:childTnLst>
                                </p:cTn>
                              </p:par>
                            </p:childTnLst>
                          </p:cTn>
                        </p:par>
                        <p:par>
                          <p:cTn id="27" fill="hold" nodeType="afterGroup">
                            <p:stCondLst>
                              <p:cond delay="8600"/>
                            </p:stCondLst>
                            <p:childTnLst>
                              <p:par>
                                <p:cTn id="28" presetID="22" presetClass="entr" presetSubtype="8" fill="hold" grpId="0" nodeType="afterEffect">
                                  <p:stCondLst>
                                    <p:cond delay="0"/>
                                  </p:stCondLst>
                                  <p:childTnLst>
                                    <p:set>
                                      <p:cBhvr>
                                        <p:cTn id="29" dur="1" fill="hold">
                                          <p:stCondLst>
                                            <p:cond delay="0"/>
                                          </p:stCondLst>
                                        </p:cTn>
                                        <p:tgtEl>
                                          <p:spTgt spid="119815"/>
                                        </p:tgtEl>
                                        <p:attrNameLst>
                                          <p:attrName>style.visibility</p:attrName>
                                        </p:attrNameLst>
                                      </p:cBhvr>
                                      <p:to>
                                        <p:strVal val="visible"/>
                                      </p:to>
                                    </p:set>
                                    <p:animEffect transition="in" filter="wipe(left)">
                                      <p:cBhvr>
                                        <p:cTn id="30" dur="1000"/>
                                        <p:tgtEl>
                                          <p:spTgt spid="119815"/>
                                        </p:tgtEl>
                                      </p:cBhvr>
                                    </p:animEffect>
                                  </p:childTnLst>
                                </p:cTn>
                              </p:par>
                            </p:childTnLst>
                          </p:cTn>
                        </p:par>
                        <p:par>
                          <p:cTn id="31" fill="hold" nodeType="afterGroup">
                            <p:stCondLst>
                              <p:cond delay="9600"/>
                            </p:stCondLst>
                            <p:childTnLst>
                              <p:par>
                                <p:cTn id="32" presetID="22" presetClass="entr" presetSubtype="8" fill="hold" grpId="0" nodeType="afterEffect">
                                  <p:stCondLst>
                                    <p:cond delay="0"/>
                                  </p:stCondLst>
                                  <p:childTnLst>
                                    <p:set>
                                      <p:cBhvr>
                                        <p:cTn id="33" dur="1" fill="hold">
                                          <p:stCondLst>
                                            <p:cond delay="0"/>
                                          </p:stCondLst>
                                        </p:cTn>
                                        <p:tgtEl>
                                          <p:spTgt spid="119816"/>
                                        </p:tgtEl>
                                        <p:attrNameLst>
                                          <p:attrName>style.visibility</p:attrName>
                                        </p:attrNameLst>
                                      </p:cBhvr>
                                      <p:to>
                                        <p:strVal val="visible"/>
                                      </p:to>
                                    </p:set>
                                    <p:animEffect transition="in" filter="wipe(left)">
                                      <p:cBhvr>
                                        <p:cTn id="34" dur="1000"/>
                                        <p:tgtEl>
                                          <p:spTgt spid="119816"/>
                                        </p:tgtEl>
                                      </p:cBhvr>
                                    </p:animEffect>
                                  </p:childTnLst>
                                </p:cTn>
                              </p:par>
                            </p:childTnLst>
                          </p:cTn>
                        </p:par>
                        <p:par>
                          <p:cTn id="35" fill="hold" nodeType="afterGroup">
                            <p:stCondLst>
                              <p:cond delay="10600"/>
                            </p:stCondLst>
                            <p:childTnLst>
                              <p:par>
                                <p:cTn id="36" presetID="22" presetClass="entr" presetSubtype="8" fill="hold" grpId="0" nodeType="afterEffect">
                                  <p:stCondLst>
                                    <p:cond delay="0"/>
                                  </p:stCondLst>
                                  <p:childTnLst>
                                    <p:set>
                                      <p:cBhvr>
                                        <p:cTn id="37" dur="1" fill="hold">
                                          <p:stCondLst>
                                            <p:cond delay="0"/>
                                          </p:stCondLst>
                                        </p:cTn>
                                        <p:tgtEl>
                                          <p:spTgt spid="119817"/>
                                        </p:tgtEl>
                                        <p:attrNameLst>
                                          <p:attrName>style.visibility</p:attrName>
                                        </p:attrNameLst>
                                      </p:cBhvr>
                                      <p:to>
                                        <p:strVal val="visible"/>
                                      </p:to>
                                    </p:set>
                                    <p:animEffect transition="in" filter="wipe(left)">
                                      <p:cBhvr>
                                        <p:cTn id="38" dur="1000"/>
                                        <p:tgtEl>
                                          <p:spTgt spid="119817"/>
                                        </p:tgtEl>
                                      </p:cBhvr>
                                    </p:animEffect>
                                  </p:childTnLst>
                                </p:cTn>
                              </p:par>
                            </p:childTnLst>
                          </p:cTn>
                        </p:par>
                        <p:par>
                          <p:cTn id="39" fill="hold" nodeType="afterGroup">
                            <p:stCondLst>
                              <p:cond delay="11600"/>
                            </p:stCondLst>
                            <p:childTnLst>
                              <p:par>
                                <p:cTn id="40" presetID="22" presetClass="entr" presetSubtype="8" fill="hold" grpId="0" nodeType="afterEffect">
                                  <p:stCondLst>
                                    <p:cond delay="0"/>
                                  </p:stCondLst>
                                  <p:childTnLst>
                                    <p:set>
                                      <p:cBhvr>
                                        <p:cTn id="41" dur="1" fill="hold">
                                          <p:stCondLst>
                                            <p:cond delay="0"/>
                                          </p:stCondLst>
                                        </p:cTn>
                                        <p:tgtEl>
                                          <p:spTgt spid="119818"/>
                                        </p:tgtEl>
                                        <p:attrNameLst>
                                          <p:attrName>style.visibility</p:attrName>
                                        </p:attrNameLst>
                                      </p:cBhvr>
                                      <p:to>
                                        <p:strVal val="visible"/>
                                      </p:to>
                                    </p:set>
                                    <p:animEffect transition="in" filter="wipe(left)">
                                      <p:cBhvr>
                                        <p:cTn id="42" dur="1000"/>
                                        <p:tgtEl>
                                          <p:spTgt spid="119818"/>
                                        </p:tgtEl>
                                      </p:cBhvr>
                                    </p:animEffect>
                                  </p:childTnLst>
                                </p:cTn>
                              </p:par>
                            </p:childTnLst>
                          </p:cTn>
                        </p:par>
                        <p:par>
                          <p:cTn id="43" fill="hold" nodeType="afterGroup">
                            <p:stCondLst>
                              <p:cond delay="12600"/>
                            </p:stCondLst>
                            <p:childTnLst>
                              <p:par>
                                <p:cTn id="44" presetID="22" presetClass="entr" presetSubtype="8" fill="hold" grpId="0" nodeType="afterEffect">
                                  <p:stCondLst>
                                    <p:cond delay="0"/>
                                  </p:stCondLst>
                                  <p:childTnLst>
                                    <p:set>
                                      <p:cBhvr>
                                        <p:cTn id="45" dur="1" fill="hold">
                                          <p:stCondLst>
                                            <p:cond delay="0"/>
                                          </p:stCondLst>
                                        </p:cTn>
                                        <p:tgtEl>
                                          <p:spTgt spid="119819"/>
                                        </p:tgtEl>
                                        <p:attrNameLst>
                                          <p:attrName>style.visibility</p:attrName>
                                        </p:attrNameLst>
                                      </p:cBhvr>
                                      <p:to>
                                        <p:strVal val="visible"/>
                                      </p:to>
                                    </p:set>
                                    <p:animEffect transition="in" filter="wipe(left)">
                                      <p:cBhvr>
                                        <p:cTn id="46" dur="1000"/>
                                        <p:tgtEl>
                                          <p:spTgt spid="119819"/>
                                        </p:tgtEl>
                                      </p:cBhvr>
                                    </p:animEffect>
                                  </p:childTnLst>
                                </p:cTn>
                              </p:par>
                            </p:childTnLst>
                          </p:cTn>
                        </p:par>
                        <p:par>
                          <p:cTn id="47" fill="hold" nodeType="withGroup">
                            <p:stCondLst>
                              <p:cond delay="13600"/>
                            </p:stCondLst>
                            <p:childTnLst>
                              <p:par>
                                <p:cTn id="48" presetID="22" presetClass="entr" presetSubtype="8" fill="hold" grpId="0" nodeType="afterEffect">
                                  <p:stCondLst>
                                    <p:cond delay="0"/>
                                  </p:stCondLst>
                                  <p:childTnLst>
                                    <p:set>
                                      <p:cBhvr>
                                        <p:cTn id="49" dur="1" fill="hold">
                                          <p:stCondLst>
                                            <p:cond delay="0"/>
                                          </p:stCondLst>
                                        </p:cTn>
                                        <p:tgtEl>
                                          <p:spTgt spid="119822"/>
                                        </p:tgtEl>
                                        <p:attrNameLst>
                                          <p:attrName>style.visibility</p:attrName>
                                        </p:attrNameLst>
                                      </p:cBhvr>
                                      <p:to>
                                        <p:strVal val="visible"/>
                                      </p:to>
                                    </p:set>
                                    <p:animEffect transition="in" filter="wipe(left)">
                                      <p:cBhvr>
                                        <p:cTn id="50" dur="1000"/>
                                        <p:tgtEl>
                                          <p:spTgt spid="119822"/>
                                        </p:tgtEl>
                                      </p:cBhvr>
                                    </p:animEffect>
                                  </p:childTnLst>
                                </p:cTn>
                              </p:par>
                            </p:childTnLst>
                          </p:cTn>
                        </p:par>
                        <p:par>
                          <p:cTn id="51" fill="hold">
                            <p:stCondLst>
                              <p:cond delay="14600"/>
                            </p:stCondLst>
                            <p:childTnLst>
                              <p:par>
                                <p:cTn id="52" presetID="22" presetClass="entr" presetSubtype="8" fill="hold" grpId="0" nodeType="afterEffect">
                                  <p:stCondLst>
                                    <p:cond delay="0"/>
                                  </p:stCondLst>
                                  <p:childTnLst>
                                    <p:set>
                                      <p:cBhvr>
                                        <p:cTn id="53" dur="1" fill="hold">
                                          <p:stCondLst>
                                            <p:cond delay="0"/>
                                          </p:stCondLst>
                                        </p:cTn>
                                        <p:tgtEl>
                                          <p:spTgt spid="119821"/>
                                        </p:tgtEl>
                                        <p:attrNameLst>
                                          <p:attrName>style.visibility</p:attrName>
                                        </p:attrNameLst>
                                      </p:cBhvr>
                                      <p:to>
                                        <p:strVal val="visible"/>
                                      </p:to>
                                    </p:set>
                                    <p:animEffect transition="in" filter="wipe(left)">
                                      <p:cBhvr>
                                        <p:cTn id="54" dur="1000"/>
                                        <p:tgtEl>
                                          <p:spTgt spid="119821"/>
                                        </p:tgtEl>
                                      </p:cBhvr>
                                    </p:animEffect>
                                  </p:childTnLst>
                                </p:cTn>
                              </p:par>
                            </p:childTnLst>
                          </p:cTn>
                        </p:par>
                        <p:par>
                          <p:cTn id="55" fill="hold">
                            <p:stCondLst>
                              <p:cond delay="15600"/>
                            </p:stCondLst>
                            <p:childTnLst>
                              <p:par>
                                <p:cTn id="56" presetID="22" presetClass="entr" presetSubtype="8" fill="hold" grpId="0" nodeType="afterEffect">
                                  <p:stCondLst>
                                    <p:cond delay="0"/>
                                  </p:stCondLst>
                                  <p:childTnLst>
                                    <p:set>
                                      <p:cBhvr>
                                        <p:cTn id="57" dur="1" fill="hold">
                                          <p:stCondLst>
                                            <p:cond delay="0"/>
                                          </p:stCondLst>
                                        </p:cTn>
                                        <p:tgtEl>
                                          <p:spTgt spid="119820"/>
                                        </p:tgtEl>
                                        <p:attrNameLst>
                                          <p:attrName>style.visibility</p:attrName>
                                        </p:attrNameLst>
                                      </p:cBhvr>
                                      <p:to>
                                        <p:strVal val="visible"/>
                                      </p:to>
                                    </p:set>
                                    <p:animEffect transition="in" filter="wipe(left)">
                                      <p:cBhvr>
                                        <p:cTn id="58" dur="1000"/>
                                        <p:tgtEl>
                                          <p:spTgt spid="119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p:bldP spid="119812" grpId="0"/>
      <p:bldP spid="119813" grpId="0"/>
      <p:bldP spid="119814" grpId="0"/>
      <p:bldP spid="119815" grpId="0"/>
      <p:bldP spid="119816" grpId="0"/>
      <p:bldP spid="119817" grpId="0"/>
      <p:bldP spid="119818" grpId="0"/>
      <p:bldP spid="119819" grpId="0"/>
      <p:bldP spid="119820" grpId="0"/>
      <p:bldP spid="119821" grpId="0"/>
      <p:bldP spid="119822" grpId="0"/>
      <p:bldP spid="119823"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Main User\My Documents\WEA course\sidebyside.jpg"/>
          <p:cNvPicPr>
            <a:picLocks noChangeAspect="1" noChangeArrowheads="1"/>
          </p:cNvPicPr>
          <p:nvPr/>
        </p:nvPicPr>
        <p:blipFill>
          <a:blip r:embed="rId2">
            <a:extLst>
              <a:ext uri="{28A0092B-C50C-407E-A947-70E740481C1C}">
                <a14:useLocalDpi xmlns:a14="http://schemas.microsoft.com/office/drawing/2010/main" val="0"/>
              </a:ext>
            </a:extLst>
          </a:blip>
          <a:srcRect r="4128"/>
          <a:stretch>
            <a:fillRect/>
          </a:stretch>
        </p:blipFill>
        <p:spPr bwMode="auto">
          <a:xfrm>
            <a:off x="136525" y="617538"/>
            <a:ext cx="8801100"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314019" y="5160781"/>
            <a:ext cx="3797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solidFill>
                  <a:srgbClr val="FFFF00"/>
                </a:solidFill>
                <a:latin typeface="Arial" charset="0"/>
                <a:cs typeface="Arial" charset="0"/>
              </a:rPr>
              <a:t>Moon at closest (‘perigee’)</a:t>
            </a:r>
            <a:endParaRPr lang="en-US" altLang="en-US" dirty="0">
              <a:solidFill>
                <a:srgbClr val="FFFF00"/>
              </a:solidFill>
              <a:latin typeface="Arial" charset="0"/>
              <a:cs typeface="Arial" charset="0"/>
            </a:endParaRPr>
          </a:p>
        </p:txBody>
      </p:sp>
      <p:sp>
        <p:nvSpPr>
          <p:cNvPr id="41988" name="TextBox 3"/>
          <p:cNvSpPr txBox="1">
            <a:spLocks noChangeArrowheads="1"/>
          </p:cNvSpPr>
          <p:nvPr/>
        </p:nvSpPr>
        <p:spPr bwMode="auto">
          <a:xfrm>
            <a:off x="4994910" y="5160780"/>
            <a:ext cx="38651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solidFill>
                  <a:srgbClr val="FFFF00"/>
                </a:solidFill>
                <a:latin typeface="Arial" charset="0"/>
                <a:cs typeface="Arial" charset="0"/>
              </a:rPr>
              <a:t>Moon at furthest (‘apogee’)</a:t>
            </a:r>
            <a:endParaRPr lang="en-US" altLang="en-US" dirty="0">
              <a:solidFill>
                <a:srgbClr val="FFFF00"/>
              </a:solidFill>
              <a:latin typeface="Arial" charset="0"/>
              <a:cs typeface="Arial" charset="0"/>
            </a:endParaRPr>
          </a:p>
        </p:txBody>
      </p:sp>
      <p:sp>
        <p:nvSpPr>
          <p:cNvPr id="5" name="TextBox 2"/>
          <p:cNvSpPr txBox="1">
            <a:spLocks noChangeArrowheads="1"/>
          </p:cNvSpPr>
          <p:nvPr/>
        </p:nvSpPr>
        <p:spPr bwMode="auto">
          <a:xfrm>
            <a:off x="1347271" y="5668290"/>
            <a:ext cx="15231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cs typeface="Arial" charset="0"/>
              </a:rPr>
              <a:t>363,100 km</a:t>
            </a:r>
            <a:endParaRPr lang="en-US" altLang="en-US" sz="2000" dirty="0">
              <a:solidFill>
                <a:srgbClr val="FFFF00"/>
              </a:solidFill>
              <a:latin typeface="Arial" charset="0"/>
              <a:cs typeface="Arial" charset="0"/>
            </a:endParaRPr>
          </a:p>
        </p:txBody>
      </p:sp>
      <p:sp>
        <p:nvSpPr>
          <p:cNvPr id="6" name="TextBox 2"/>
          <p:cNvSpPr txBox="1">
            <a:spLocks noChangeArrowheads="1"/>
          </p:cNvSpPr>
          <p:nvPr/>
        </p:nvSpPr>
        <p:spPr bwMode="auto">
          <a:xfrm>
            <a:off x="6029943" y="5695137"/>
            <a:ext cx="15231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cs typeface="Arial" charset="0"/>
              </a:rPr>
              <a:t>405,700 km</a:t>
            </a:r>
            <a:endParaRPr lang="en-US" altLang="en-US" sz="2000" dirty="0">
              <a:solidFill>
                <a:srgbClr val="FFFF00"/>
              </a:solidFill>
              <a:latin typeface="Arial" charset="0"/>
              <a:cs typeface="Arial" charset="0"/>
            </a:endParaRPr>
          </a:p>
        </p:txBody>
      </p:sp>
      <p:sp>
        <p:nvSpPr>
          <p:cNvPr id="7" name="TextBox 2"/>
          <p:cNvSpPr txBox="1">
            <a:spLocks noChangeArrowheads="1"/>
          </p:cNvSpPr>
          <p:nvPr/>
        </p:nvSpPr>
        <p:spPr bwMode="auto">
          <a:xfrm>
            <a:off x="642879" y="6099545"/>
            <a:ext cx="7858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FF00"/>
                </a:solidFill>
                <a:latin typeface="Arial" charset="0"/>
                <a:cs typeface="Arial" charset="0"/>
              </a:rPr>
              <a:t>At perigee the Moon is 14% larger and 30% brighter than at apogee.</a:t>
            </a:r>
            <a:endParaRPr lang="en-US" altLang="en-US" sz="2000" dirty="0">
              <a:solidFill>
                <a:srgbClr val="FFFF00"/>
              </a:solidFill>
              <a:latin typeface="Arial" charset="0"/>
              <a:cs typeface="Arial" charset="0"/>
            </a:endParaRPr>
          </a:p>
        </p:txBody>
      </p:sp>
      <p:sp>
        <p:nvSpPr>
          <p:cNvPr id="8" name="TextBox 2"/>
          <p:cNvSpPr txBox="1">
            <a:spLocks noChangeArrowheads="1"/>
          </p:cNvSpPr>
          <p:nvPr/>
        </p:nvSpPr>
        <p:spPr bwMode="auto">
          <a:xfrm>
            <a:off x="1347271" y="263595"/>
            <a:ext cx="64494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en-US" sz="2000" dirty="0">
                <a:solidFill>
                  <a:srgbClr val="FFFF00"/>
                </a:solidFill>
                <a:latin typeface="Arial" charset="0"/>
                <a:cs typeface="Arial" charset="0"/>
              </a:rPr>
              <a:t>The Moon’s orbit is not exactly circular</a:t>
            </a:r>
          </a:p>
          <a:p>
            <a:pPr algn="ctr"/>
            <a:r>
              <a:rPr lang="en-GB" altLang="en-US" sz="2000" dirty="0">
                <a:solidFill>
                  <a:srgbClr val="FFFF00"/>
                </a:solidFill>
                <a:latin typeface="Arial" charset="0"/>
                <a:cs typeface="Arial" charset="0"/>
              </a:rPr>
              <a:t>so sometimes it appears larger and sometimes smaller.</a:t>
            </a:r>
            <a:endParaRPr lang="en-US" altLang="en-US" sz="2000" dirty="0">
              <a:solidFill>
                <a:srgbClr val="FFFF00"/>
              </a:solidFill>
              <a:latin typeface="Arial" charset="0"/>
              <a:cs typeface="Arial" charset="0"/>
            </a:endParaRPr>
          </a:p>
        </p:txBody>
      </p:sp>
    </p:spTree>
    <p:extLst>
      <p:ext uri="{BB962C8B-B14F-4D97-AF65-F5344CB8AC3E}">
        <p14:creationId xmlns:p14="http://schemas.microsoft.com/office/powerpoint/2010/main" val="99007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4450"/>
                            </p:stCondLst>
                            <p:childTnLst>
                              <p:par>
                                <p:cTn id="9" presetID="22" presetClass="entr" presetSubtype="8" fill="hold" grpId="0" nodeType="afterEffect">
                                  <p:stCondLst>
                                    <p:cond delay="0"/>
                                  </p:stCondLst>
                                  <p:childTnLst>
                                    <p:set>
                                      <p:cBhvr>
                                        <p:cTn id="10" dur="1" fill="hold">
                                          <p:stCondLst>
                                            <p:cond delay="0"/>
                                          </p:stCondLst>
                                        </p:cTn>
                                        <p:tgtEl>
                                          <p:spTgt spid="41987"/>
                                        </p:tgtEl>
                                        <p:attrNameLst>
                                          <p:attrName>style.visibility</p:attrName>
                                        </p:attrNameLst>
                                      </p:cBhvr>
                                      <p:to>
                                        <p:strVal val="visible"/>
                                      </p:to>
                                    </p:set>
                                    <p:animEffect transition="in" filter="wipe(left)">
                                      <p:cBhvr>
                                        <p:cTn id="11" dur="2000"/>
                                        <p:tgtEl>
                                          <p:spTgt spid="4198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000"/>
                                        <p:tgtEl>
                                          <p:spTgt spid="5"/>
                                        </p:tgtEl>
                                      </p:cBhvr>
                                    </p:animEffect>
                                  </p:childTnLst>
                                </p:cTn>
                              </p:par>
                            </p:childTnLst>
                          </p:cTn>
                        </p:par>
                        <p:par>
                          <p:cTn id="15" fill="hold">
                            <p:stCondLst>
                              <p:cond delay="6450"/>
                            </p:stCondLst>
                            <p:childTnLst>
                              <p:par>
                                <p:cTn id="16" presetID="22" presetClass="entr" presetSubtype="8" fill="hold" grpId="0" nodeType="afterEffect">
                                  <p:stCondLst>
                                    <p:cond delay="0"/>
                                  </p:stCondLst>
                                  <p:childTnLst>
                                    <p:set>
                                      <p:cBhvr>
                                        <p:cTn id="17" dur="1" fill="hold">
                                          <p:stCondLst>
                                            <p:cond delay="0"/>
                                          </p:stCondLst>
                                        </p:cTn>
                                        <p:tgtEl>
                                          <p:spTgt spid="41988"/>
                                        </p:tgtEl>
                                        <p:attrNameLst>
                                          <p:attrName>style.visibility</p:attrName>
                                        </p:attrNameLst>
                                      </p:cBhvr>
                                      <p:to>
                                        <p:strVal val="visible"/>
                                      </p:to>
                                    </p:set>
                                    <p:animEffect transition="in" filter="wipe(left)">
                                      <p:cBhvr>
                                        <p:cTn id="18" dur="2000"/>
                                        <p:tgtEl>
                                          <p:spTgt spid="4198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2000"/>
                                        <p:tgtEl>
                                          <p:spTgt spid="6"/>
                                        </p:tgtEl>
                                      </p:cBhvr>
                                    </p:animEffect>
                                  </p:childTnLst>
                                </p:cTn>
                              </p:par>
                            </p:childTnLst>
                          </p:cTn>
                        </p:par>
                        <p:par>
                          <p:cTn id="22" fill="hold">
                            <p:stCondLst>
                              <p:cond delay="845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8" grpId="0"/>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MVC-03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7"/>
          <p:cNvSpPr>
            <a:spLocks noChangeArrowheads="1"/>
          </p:cNvSpPr>
          <p:nvPr/>
        </p:nvSpPr>
        <p:spPr bwMode="auto">
          <a:xfrm>
            <a:off x="-1589" y="100411"/>
            <a:ext cx="9039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dirty="0">
                <a:solidFill>
                  <a:srgbClr val="FFFF00"/>
                </a:solidFill>
              </a:rPr>
              <a:t>The Moon’s surface has lots of craters, formed by meteorites, and large flat areas of volcanic lava.</a:t>
            </a:r>
          </a:p>
        </p:txBody>
      </p:sp>
    </p:spTree>
    <p:extLst>
      <p:ext uri="{BB962C8B-B14F-4D97-AF65-F5344CB8AC3E}">
        <p14:creationId xmlns:p14="http://schemas.microsoft.com/office/powerpoint/2010/main" val="319214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wipe(left)">
                                      <p:cBhvr>
                                        <p:cTn id="7"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Main User\My Documents\WEA course\mo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4" y="535447"/>
            <a:ext cx="6240463" cy="632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p:nvSpPr>
        <p:spPr bwMode="auto">
          <a:xfrm>
            <a:off x="2853420" y="127000"/>
            <a:ext cx="34371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dirty="0">
                <a:solidFill>
                  <a:srgbClr val="FFFF00"/>
                </a:solidFill>
              </a:rPr>
              <a:t>Here is a detailed map of the Moon.</a:t>
            </a:r>
          </a:p>
        </p:txBody>
      </p:sp>
      <p:sp>
        <p:nvSpPr>
          <p:cNvPr id="4" name="Rectangle 7"/>
          <p:cNvSpPr>
            <a:spLocks noChangeArrowheads="1"/>
          </p:cNvSpPr>
          <p:nvPr/>
        </p:nvSpPr>
        <p:spPr bwMode="auto">
          <a:xfrm>
            <a:off x="6381946" y="783067"/>
            <a:ext cx="25736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dirty="0">
                <a:solidFill>
                  <a:srgbClr val="FFFF00"/>
                </a:solidFill>
              </a:rPr>
              <a:t>Because of the Moon’s rotation rate we only ever see one side of it. We can never see the back side of the Moon (unless we go in a spacecraft around it!).</a:t>
            </a:r>
          </a:p>
        </p:txBody>
      </p:sp>
    </p:spTree>
    <p:extLst>
      <p:ext uri="{BB962C8B-B14F-4D97-AF65-F5344CB8AC3E}">
        <p14:creationId xmlns:p14="http://schemas.microsoft.com/office/powerpoint/2010/main" val="89471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Lunar eclipse 1996-04-03 by Daniel Cave - no ca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2775"/>
            <a:ext cx="9144000"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030413" y="403225"/>
            <a:ext cx="4679950" cy="4679950"/>
          </a:xfrm>
          <a:prstGeom prst="ellipse">
            <a:avLst/>
          </a:prstGeom>
          <a:noFill/>
          <a:ln w="952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41096" y="166957"/>
            <a:ext cx="2703734" cy="1200329"/>
          </a:xfrm>
          <a:prstGeom prst="rect">
            <a:avLst/>
          </a:prstGeom>
        </p:spPr>
        <p:txBody>
          <a:bodyPr wrap="square">
            <a:spAutoFit/>
          </a:bodyPr>
          <a:lstStyle/>
          <a:p>
            <a:pPr algn="ctr"/>
            <a:r>
              <a:rPr lang="en-GB" altLang="en-US" dirty="0">
                <a:solidFill>
                  <a:srgbClr val="FFFF00"/>
                </a:solidFill>
              </a:rPr>
              <a:t>An eclipse of the Moon happens when the Moon passes through the Earth’s shadow (the dotted circle).</a:t>
            </a:r>
            <a:endParaRPr lang="en-US" altLang="en-US" dirty="0">
              <a:solidFill>
                <a:srgbClr val="FFFF00"/>
              </a:solidFill>
            </a:endParaRPr>
          </a:p>
        </p:txBody>
      </p:sp>
      <p:sp>
        <p:nvSpPr>
          <p:cNvPr id="5" name="Rectangle 9"/>
          <p:cNvSpPr>
            <a:spLocks noChangeArrowheads="1"/>
          </p:cNvSpPr>
          <p:nvPr/>
        </p:nvSpPr>
        <p:spPr bwMode="auto">
          <a:xfrm>
            <a:off x="6759819" y="5949280"/>
            <a:ext cx="1821589" cy="308419"/>
          </a:xfrm>
          <a:prstGeom prst="rect">
            <a:avLst/>
          </a:prstGeom>
          <a:noFill/>
          <a:ln w="9525">
            <a:noFill/>
            <a:miter lim="800000"/>
            <a:headEnd/>
            <a:tailEnd/>
          </a:ln>
        </p:spPr>
        <p:txBody>
          <a:bodyPr wrap="none" lIns="92075" tIns="46038" rIns="92075" bIns="46038">
            <a:spAutoFit/>
          </a:bodyPr>
          <a:lstStyle/>
          <a:p>
            <a:pPr algn="ctr"/>
            <a:r>
              <a:rPr lang="en-GB" sz="1400" dirty="0">
                <a:solidFill>
                  <a:srgbClr val="FFFF00"/>
                </a:solidFill>
              </a:rPr>
              <a:t>Daniel Cave, Guernsey</a:t>
            </a:r>
          </a:p>
        </p:txBody>
      </p:sp>
    </p:spTree>
    <p:extLst>
      <p:ext uri="{BB962C8B-B14F-4D97-AF65-F5344CB8AC3E}">
        <p14:creationId xmlns:p14="http://schemas.microsoft.com/office/powerpoint/2010/main" val="2498336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46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56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01827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 y="583213"/>
            <a:ext cx="300355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J01827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442913"/>
            <a:ext cx="4635500"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J01827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 y="4274159"/>
            <a:ext cx="2910740" cy="225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40925" y="139695"/>
            <a:ext cx="80544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In July 1969 two of the Apollo 11 astronauts, Neil Armstrong and Buzz Aldrin first stepped onto the Moon.</a:t>
            </a:r>
            <a:endParaRPr lang="en-US" altLang="en-US" dirty="0">
              <a:solidFill>
                <a:srgbClr val="FFFF00"/>
              </a:solidFill>
            </a:endParaRPr>
          </a:p>
        </p:txBody>
      </p:sp>
    </p:spTree>
    <p:extLst>
      <p:ext uri="{BB962C8B-B14F-4D97-AF65-F5344CB8AC3E}">
        <p14:creationId xmlns:p14="http://schemas.microsoft.com/office/powerpoint/2010/main" val="3884373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par>
                                <p:cTn id="8" presetID="4" presetClass="entr" presetSubtype="32"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box(out)">
                                      <p:cBhvr>
                                        <p:cTn id="10" dur="1000"/>
                                        <p:tgtEl>
                                          <p:spTgt spid="21506"/>
                                        </p:tgtEl>
                                      </p:cBhvr>
                                    </p:animEffect>
                                  </p:childTnLst>
                                </p:cTn>
                              </p:par>
                              <p:par>
                                <p:cTn id="11" presetID="4" presetClass="entr" presetSubtype="32"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animEffect transition="in" filter="box(out)">
                                      <p:cBhvr>
                                        <p:cTn id="13" dur="1000"/>
                                        <p:tgtEl>
                                          <p:spTgt spid="21507"/>
                                        </p:tgtEl>
                                      </p:cBhvr>
                                    </p:animEffect>
                                  </p:childTnLst>
                                </p:cTn>
                              </p:par>
                              <p:par>
                                <p:cTn id="14" presetID="4" presetClass="entr" presetSubtype="32" fill="hold" nodeType="withEffect">
                                  <p:stCondLst>
                                    <p:cond delay="0"/>
                                  </p:stCondLst>
                                  <p:childTnLst>
                                    <p:set>
                                      <p:cBhvr>
                                        <p:cTn id="15" dur="1" fill="hold">
                                          <p:stCondLst>
                                            <p:cond delay="0"/>
                                          </p:stCondLst>
                                        </p:cTn>
                                        <p:tgtEl>
                                          <p:spTgt spid="21508"/>
                                        </p:tgtEl>
                                        <p:attrNameLst>
                                          <p:attrName>style.visibility</p:attrName>
                                        </p:attrNameLst>
                                      </p:cBhvr>
                                      <p:to>
                                        <p:strVal val="visible"/>
                                      </p:to>
                                    </p:set>
                                    <p:animEffect transition="in" filter="box(out)">
                                      <p:cBhvr>
                                        <p:cTn id="16" dur="1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947738" y="1352550"/>
            <a:ext cx="724852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GB" altLang="en-US">
              <a:solidFill>
                <a:srgbClr val="FFFF00"/>
              </a:solidFill>
            </a:endParaRPr>
          </a:p>
          <a:p>
            <a:r>
              <a:rPr lang="en-GB" altLang="en-US">
                <a:solidFill>
                  <a:srgbClr val="FFFF00"/>
                </a:solidFill>
              </a:rPr>
              <a:t>As the astronaut walked cautiously over the Moon’s rugged surface, he looked up and saw thousands of stars twinkling brightly in the black night sky.  To the west, a few wispy clouds were floating, and a light breeze was blowing moon-dust against the face of his helmet.</a:t>
            </a:r>
          </a:p>
          <a:p>
            <a:endParaRPr lang="en-GB" altLang="en-US">
              <a:solidFill>
                <a:srgbClr val="FFFF00"/>
              </a:solidFill>
            </a:endParaRPr>
          </a:p>
          <a:p>
            <a:r>
              <a:rPr lang="en-GB" altLang="en-US">
                <a:solidFill>
                  <a:srgbClr val="FFFF00"/>
                </a:solidFill>
              </a:rPr>
              <a:t>A loud banging sound made him turn around to see what had happened.  His companion had just split a large moon rock in half by hitting it with a hammer.</a:t>
            </a:r>
          </a:p>
          <a:p>
            <a:endParaRPr lang="en-GB" altLang="en-US">
              <a:solidFill>
                <a:srgbClr val="FFFF00"/>
              </a:solidFill>
            </a:endParaRPr>
          </a:p>
          <a:p>
            <a:r>
              <a:rPr lang="en-GB" altLang="en-US">
                <a:solidFill>
                  <a:srgbClr val="FFFF00"/>
                </a:solidFill>
              </a:rPr>
              <a:t>In the east the Earth was almost “new”  –  hanging low in the sky like a cutting from a gigantic bluish-white fingernail.  Inside the arms of the Earth’s shining crescent he could see several small stars.</a:t>
            </a:r>
          </a:p>
        </p:txBody>
      </p:sp>
      <p:sp>
        <p:nvSpPr>
          <p:cNvPr id="2054" name="Rectangle 6"/>
          <p:cNvSpPr>
            <a:spLocks noChangeArrowheads="1"/>
          </p:cNvSpPr>
          <p:nvPr/>
        </p:nvSpPr>
        <p:spPr bwMode="auto">
          <a:xfrm>
            <a:off x="947738" y="1350963"/>
            <a:ext cx="7248525"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GB" altLang="en-US" dirty="0">
              <a:solidFill>
                <a:srgbClr val="FFFF00"/>
              </a:solidFill>
            </a:endParaRPr>
          </a:p>
          <a:p>
            <a:r>
              <a:rPr lang="en-GB" altLang="en-US" dirty="0">
                <a:solidFill>
                  <a:srgbClr val="FFFF00"/>
                </a:solidFill>
              </a:rPr>
              <a:t>As the astronaut walked cautiously over the Moon’s rugged surface, he looked up and saw thousands of stars </a:t>
            </a:r>
            <a:r>
              <a:rPr lang="en-GB" altLang="en-US" u="sng" dirty="0">
                <a:solidFill>
                  <a:srgbClr val="FF0000"/>
                </a:solidFill>
              </a:rPr>
              <a:t>twinkling</a:t>
            </a:r>
            <a:r>
              <a:rPr lang="en-GB" altLang="en-US" dirty="0">
                <a:solidFill>
                  <a:srgbClr val="FFFF00"/>
                </a:solidFill>
              </a:rPr>
              <a:t> brightly in the black night sky.  To the west, a few wispy </a:t>
            </a:r>
            <a:r>
              <a:rPr lang="en-GB" altLang="en-US" u="sng" dirty="0">
                <a:solidFill>
                  <a:srgbClr val="FF0000"/>
                </a:solidFill>
              </a:rPr>
              <a:t>clouds</a:t>
            </a:r>
            <a:r>
              <a:rPr lang="en-GB" altLang="en-US" dirty="0">
                <a:solidFill>
                  <a:srgbClr val="FFFF00"/>
                </a:solidFill>
              </a:rPr>
              <a:t> were floating, and a light </a:t>
            </a:r>
            <a:r>
              <a:rPr lang="en-GB" altLang="en-US" u="sng" dirty="0">
                <a:solidFill>
                  <a:srgbClr val="FF0000"/>
                </a:solidFill>
              </a:rPr>
              <a:t>breeze</a:t>
            </a:r>
            <a:r>
              <a:rPr lang="en-GB" altLang="en-US" dirty="0">
                <a:solidFill>
                  <a:srgbClr val="FFFF00"/>
                </a:solidFill>
              </a:rPr>
              <a:t> was blowing moon-dust against the face of his helmet.</a:t>
            </a:r>
          </a:p>
          <a:p>
            <a:endParaRPr lang="en-GB" altLang="en-US" dirty="0">
              <a:solidFill>
                <a:srgbClr val="FFFF00"/>
              </a:solidFill>
            </a:endParaRPr>
          </a:p>
          <a:p>
            <a:r>
              <a:rPr lang="en-GB" altLang="en-US" dirty="0">
                <a:solidFill>
                  <a:srgbClr val="FFFF00"/>
                </a:solidFill>
              </a:rPr>
              <a:t>A loud banging </a:t>
            </a:r>
            <a:r>
              <a:rPr lang="en-GB" altLang="en-US" u="sng" dirty="0">
                <a:solidFill>
                  <a:srgbClr val="FF0000"/>
                </a:solidFill>
              </a:rPr>
              <a:t>sound</a:t>
            </a:r>
            <a:r>
              <a:rPr lang="en-GB" altLang="en-US" dirty="0">
                <a:solidFill>
                  <a:srgbClr val="FFFF00"/>
                </a:solidFill>
              </a:rPr>
              <a:t> made him turn around to see what had happened.  His companion had just split a large moon rock in half by hitting it with a hammer.</a:t>
            </a:r>
          </a:p>
          <a:p>
            <a:endParaRPr lang="en-GB" altLang="en-US" dirty="0">
              <a:solidFill>
                <a:srgbClr val="FFFF00"/>
              </a:solidFill>
            </a:endParaRPr>
          </a:p>
          <a:p>
            <a:r>
              <a:rPr lang="en-GB" altLang="en-US" dirty="0">
                <a:solidFill>
                  <a:srgbClr val="FFFF00"/>
                </a:solidFill>
              </a:rPr>
              <a:t>In the east the Earth was almost “new”  –  hanging low in the sky like a cutting from a gigantic bluish-white fingernail.  </a:t>
            </a:r>
            <a:r>
              <a:rPr lang="en-GB" altLang="en-US" u="sng" dirty="0">
                <a:solidFill>
                  <a:srgbClr val="FF0000"/>
                </a:solidFill>
              </a:rPr>
              <a:t>Inside the arms</a:t>
            </a:r>
            <a:r>
              <a:rPr lang="en-GB" altLang="en-US" dirty="0">
                <a:solidFill>
                  <a:srgbClr val="FFFF00"/>
                </a:solidFill>
              </a:rPr>
              <a:t> of the Earth’s shining crescent he could see several small stars.</a:t>
            </a:r>
          </a:p>
        </p:txBody>
      </p:sp>
      <p:sp>
        <p:nvSpPr>
          <p:cNvPr id="50180" name="Rectangle 5"/>
          <p:cNvSpPr>
            <a:spLocks noChangeArrowheads="1"/>
          </p:cNvSpPr>
          <p:nvPr/>
        </p:nvSpPr>
        <p:spPr bwMode="auto">
          <a:xfrm>
            <a:off x="715784" y="229535"/>
            <a:ext cx="771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b="1" dirty="0">
                <a:solidFill>
                  <a:srgbClr val="FFFF00"/>
                </a:solidFill>
              </a:rPr>
              <a:t>How many mistakes are there in the following statement?</a:t>
            </a:r>
          </a:p>
        </p:txBody>
      </p:sp>
      <p:sp>
        <p:nvSpPr>
          <p:cNvPr id="5" name="Rectangle 5"/>
          <p:cNvSpPr>
            <a:spLocks noChangeArrowheads="1"/>
          </p:cNvSpPr>
          <p:nvPr/>
        </p:nvSpPr>
        <p:spPr bwMode="auto">
          <a:xfrm>
            <a:off x="471799" y="5957982"/>
            <a:ext cx="82004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rgbClr val="FF0000"/>
                </a:solidFill>
              </a:rPr>
              <a:t>Five </a:t>
            </a:r>
            <a:r>
              <a:rPr lang="en-GB" altLang="en-US" sz="2000" dirty="0" err="1">
                <a:solidFill>
                  <a:srgbClr val="FF0000"/>
                </a:solidFill>
              </a:rPr>
              <a:t>mistakes:The</a:t>
            </a:r>
            <a:r>
              <a:rPr lang="en-GB" altLang="en-US" sz="2000" dirty="0">
                <a:solidFill>
                  <a:srgbClr val="FF0000"/>
                </a:solidFill>
              </a:rPr>
              <a:t> Moon does not have an atmosphere, so stars do not twinkle, there are no clouds, wind or sound. And the Earth blocks stars behind it.</a:t>
            </a:r>
          </a:p>
        </p:txBody>
      </p:sp>
    </p:spTree>
    <p:extLst>
      <p:ext uri="{BB962C8B-B14F-4D97-AF65-F5344CB8AC3E}">
        <p14:creationId xmlns:p14="http://schemas.microsoft.com/office/powerpoint/2010/main" val="2549707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left)">
                                      <p:cBhvr>
                                        <p:cTn id="7" dur="20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up)">
                                      <p:cBhvr>
                                        <p:cTn id="12" dur="500"/>
                                        <p:tgtEl>
                                          <p:spTgt spid="2054"/>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2052"/>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iterate type="wd">
                                    <p:tmPct val="10000"/>
                                  </p:iterate>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4" grpId="0"/>
      <p:bldP spid="50180" grpId="0"/>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Documents and Settings\Home computer\My Documents\Astronomy\Solar System\Mars\Mars_Hub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29" y="521777"/>
            <a:ext cx="7031021" cy="63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274589" y="285226"/>
            <a:ext cx="4372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Mars is the fourth planet from the Sun.</a:t>
            </a:r>
          </a:p>
          <a:p>
            <a:r>
              <a:rPr lang="en-GB" altLang="en-US" dirty="0">
                <a:solidFill>
                  <a:srgbClr val="FFFF00"/>
                </a:solidFill>
              </a:rPr>
              <a:t>It is distinctly red, and has polar ice caps. </a:t>
            </a:r>
            <a:endParaRPr lang="en-US" altLang="en-US" dirty="0">
              <a:solidFill>
                <a:srgbClr val="FFFF00"/>
              </a:solidFill>
            </a:endParaRPr>
          </a:p>
        </p:txBody>
      </p:sp>
    </p:spTree>
    <p:extLst>
      <p:ext uri="{BB962C8B-B14F-4D97-AF65-F5344CB8AC3E}">
        <p14:creationId xmlns:p14="http://schemas.microsoft.com/office/powerpoint/2010/main" val="28151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74755"/>
                                        </p:tgtEl>
                                        <p:attrNameLst>
                                          <p:attrName>style.visibility</p:attrName>
                                        </p:attrNameLst>
                                      </p:cBhvr>
                                      <p:to>
                                        <p:strVal val="visible"/>
                                      </p:to>
                                    </p:set>
                                    <p:animEffect transition="in" filter="wipe(left)">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PIA025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65250"/>
            <a:ext cx="6481763" cy="4221163"/>
          </a:xfrm>
          <a:prstGeom prst="rect">
            <a:avLst/>
          </a:prstGeom>
          <a:noFill/>
          <a:extLst>
            <a:ext uri="{909E8E84-426E-40DD-AFC4-6F175D3DCCD1}">
              <a14:hiddenFill xmlns:a14="http://schemas.microsoft.com/office/drawing/2010/main">
                <a:solidFill>
                  <a:srgbClr val="FFFFFF"/>
                </a:solidFill>
              </a14:hiddenFill>
            </a:ext>
          </a:extLst>
        </p:spPr>
      </p:pic>
      <p:sp>
        <p:nvSpPr>
          <p:cNvPr id="108547" name="Text Box 3"/>
          <p:cNvSpPr txBox="1">
            <a:spLocks noChangeArrowheads="1"/>
          </p:cNvSpPr>
          <p:nvPr/>
        </p:nvSpPr>
        <p:spPr bwMode="auto">
          <a:xfrm>
            <a:off x="2001264" y="509440"/>
            <a:ext cx="5141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400" dirty="0">
                <a:solidFill>
                  <a:srgbClr val="FFFF00"/>
                </a:solidFill>
              </a:rPr>
              <a:t>Mars is about half the size of the Earth.</a:t>
            </a:r>
            <a:endParaRPr lang="en-US" altLang="en-US" sz="2400" dirty="0">
              <a:solidFill>
                <a:srgbClr val="FFFF00"/>
              </a:solidFill>
            </a:endParaRPr>
          </a:p>
        </p:txBody>
      </p:sp>
      <p:sp>
        <p:nvSpPr>
          <p:cNvPr id="4" name="Text Box 3"/>
          <p:cNvSpPr txBox="1">
            <a:spLocks noChangeArrowheads="1"/>
          </p:cNvSpPr>
          <p:nvPr/>
        </p:nvSpPr>
        <p:spPr bwMode="auto">
          <a:xfrm>
            <a:off x="6235470" y="5092539"/>
            <a:ext cx="8174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400" dirty="0">
                <a:solidFill>
                  <a:srgbClr val="FFFF00"/>
                </a:solidFill>
              </a:rPr>
              <a:t>Mars</a:t>
            </a:r>
            <a:endParaRPr lang="en-US" altLang="en-US" sz="2400" dirty="0">
              <a:solidFill>
                <a:srgbClr val="FFFF00"/>
              </a:solidFill>
            </a:endParaRPr>
          </a:p>
        </p:txBody>
      </p:sp>
      <p:sp>
        <p:nvSpPr>
          <p:cNvPr id="5" name="Text Box 3"/>
          <p:cNvSpPr txBox="1">
            <a:spLocks noChangeArrowheads="1"/>
          </p:cNvSpPr>
          <p:nvPr/>
        </p:nvSpPr>
        <p:spPr bwMode="auto">
          <a:xfrm>
            <a:off x="3128455" y="5124748"/>
            <a:ext cx="849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400" dirty="0">
                <a:solidFill>
                  <a:srgbClr val="FFFF00"/>
                </a:solidFill>
              </a:rPr>
              <a:t>Earth</a:t>
            </a:r>
            <a:endParaRPr lang="en-US" altLang="en-US" sz="2400" dirty="0">
              <a:solidFill>
                <a:srgbClr val="FFFF00"/>
              </a:solidFill>
            </a:endParaRPr>
          </a:p>
        </p:txBody>
      </p:sp>
    </p:spTree>
    <p:extLst>
      <p:ext uri="{BB962C8B-B14F-4D97-AF65-F5344CB8AC3E}">
        <p14:creationId xmlns:p14="http://schemas.microsoft.com/office/powerpoint/2010/main" val="3328051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1620"/>
                            </p:stCondLst>
                            <p:childTnLst>
                              <p:par>
                                <p:cTn id="9" presetID="22" presetClass="entr" presetSubtype="8" fill="hold" grpId="0" nodeType="afterEffect">
                                  <p:stCondLst>
                                    <p:cond delay="0"/>
                                  </p:stCondLst>
                                  <p:iterate type="lt">
                                    <p:tmPct val="7000"/>
                                  </p:iterate>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2225"/>
                            </p:stCondLst>
                            <p:childTnLst>
                              <p:par>
                                <p:cTn id="13" presetID="22" presetClass="entr" presetSubtype="8" fill="hold" grpId="0" nodeType="afterEffect">
                                  <p:stCondLst>
                                    <p:cond delay="0"/>
                                  </p:stCondLst>
                                  <p:iterate type="lt">
                                    <p:tmPct val="7000"/>
                                  </p:iterate>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riosity Self-Portrait at 'Big Sky' Drilling 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985" y="0"/>
            <a:ext cx="4961015"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p:cNvSpPr>
            <a:spLocks noChangeArrowheads="1"/>
          </p:cNvSpPr>
          <p:nvPr/>
        </p:nvSpPr>
        <p:spPr bwMode="auto">
          <a:xfrm>
            <a:off x="197878" y="391672"/>
            <a:ext cx="38839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solidFill>
                  <a:srgbClr val="FFFF00"/>
                </a:solidFill>
              </a:rPr>
              <a:t>Many spacecraft have been sent to Mars, some to orbit it and some, like this ‘</a:t>
            </a:r>
            <a:r>
              <a:rPr lang="en-US" altLang="en-US" dirty="0">
                <a:solidFill>
                  <a:srgbClr val="FFFF00"/>
                </a:solidFill>
              </a:rPr>
              <a:t>Curiosity’ rover, to land on it.</a:t>
            </a:r>
          </a:p>
        </p:txBody>
      </p:sp>
    </p:spTree>
    <p:extLst>
      <p:ext uri="{BB962C8B-B14F-4D97-AF65-F5344CB8AC3E}">
        <p14:creationId xmlns:p14="http://schemas.microsoft.com/office/powerpoint/2010/main" val="41193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603731main_pia14760-43_946-710[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26524" y="173053"/>
            <a:ext cx="3676454" cy="646331"/>
          </a:xfrm>
          <a:prstGeom prst="rect">
            <a:avLst/>
          </a:prstGeom>
        </p:spPr>
        <p:txBody>
          <a:bodyPr wrap="square">
            <a:spAutoFit/>
          </a:bodyPr>
          <a:lstStyle/>
          <a:p>
            <a:r>
              <a:rPr lang="en-GB" altLang="en-US" dirty="0"/>
              <a:t>Curiosity can explore Mars’s surface and use a laser to analyse rocks.</a:t>
            </a:r>
            <a:endParaRPr lang="en-US" altLang="en-US" dirty="0"/>
          </a:p>
        </p:txBody>
      </p:sp>
    </p:spTree>
    <p:extLst>
      <p:ext uri="{BB962C8B-B14F-4D97-AF65-F5344CB8AC3E}">
        <p14:creationId xmlns:p14="http://schemas.microsoft.com/office/powerpoint/2010/main" val="25183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lanet models - rocky plan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2" y="716737"/>
            <a:ext cx="917733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606175" y="323343"/>
            <a:ext cx="793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Here are the relative sizes of the solar system objects.</a:t>
            </a:r>
          </a:p>
        </p:txBody>
      </p:sp>
    </p:spTree>
    <p:extLst>
      <p:ext uri="{BB962C8B-B14F-4D97-AF65-F5344CB8AC3E}">
        <p14:creationId xmlns:p14="http://schemas.microsoft.com/office/powerpoint/2010/main" val="154774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riosity's first sample dri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805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9939" y="496218"/>
            <a:ext cx="3676454" cy="923330"/>
          </a:xfrm>
          <a:prstGeom prst="rect">
            <a:avLst/>
          </a:prstGeom>
        </p:spPr>
        <p:txBody>
          <a:bodyPr wrap="square">
            <a:spAutoFit/>
          </a:bodyPr>
          <a:lstStyle/>
          <a:p>
            <a:r>
              <a:rPr lang="en-GB" altLang="en-US" dirty="0"/>
              <a:t>It can also drill holes in the hope of finding evidence that Mars may one time have had some form of life.</a:t>
            </a:r>
            <a:endParaRPr lang="en-US" altLang="en-US" dirty="0"/>
          </a:p>
        </p:txBody>
      </p:sp>
    </p:spTree>
    <p:extLst>
      <p:ext uri="{BB962C8B-B14F-4D97-AF65-F5344CB8AC3E}">
        <p14:creationId xmlns:p14="http://schemas.microsoft.com/office/powerpoint/2010/main" val="4372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04272005_SpiritApproaches_b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957883"/>
            <a:ext cx="9177338"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4462" y="311552"/>
            <a:ext cx="7975075" cy="369332"/>
          </a:xfrm>
          <a:prstGeom prst="rect">
            <a:avLst/>
          </a:prstGeom>
        </p:spPr>
        <p:txBody>
          <a:bodyPr wrap="square">
            <a:spAutoFit/>
          </a:bodyPr>
          <a:lstStyle/>
          <a:p>
            <a:pPr algn="ctr"/>
            <a:r>
              <a:rPr lang="en-GB" altLang="en-US" dirty="0">
                <a:solidFill>
                  <a:srgbClr val="FFFF00"/>
                </a:solidFill>
              </a:rPr>
              <a:t>Pictures taken by the rovers show that Mars has a remarkably Earth-like surface.</a:t>
            </a:r>
            <a:endParaRPr lang="en-US" altLang="en-US" dirty="0">
              <a:solidFill>
                <a:srgbClr val="FFFF00"/>
              </a:solidFill>
            </a:endParaRPr>
          </a:p>
        </p:txBody>
      </p:sp>
    </p:spTree>
    <p:extLst>
      <p:ext uri="{BB962C8B-B14F-4D97-AF65-F5344CB8AC3E}">
        <p14:creationId xmlns:p14="http://schemas.microsoft.com/office/powerpoint/2010/main" val="20890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680994main_pia16102-43_946-710[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4462" y="311552"/>
            <a:ext cx="7975075" cy="369332"/>
          </a:xfrm>
          <a:prstGeom prst="rect">
            <a:avLst/>
          </a:prstGeom>
        </p:spPr>
        <p:txBody>
          <a:bodyPr wrap="square">
            <a:spAutoFit/>
          </a:bodyPr>
          <a:lstStyle/>
          <a:p>
            <a:pPr algn="ctr"/>
            <a:r>
              <a:rPr lang="en-GB" altLang="en-US" dirty="0"/>
              <a:t>There is evidence that Mars once had a lot of water on its surface.</a:t>
            </a:r>
            <a:endParaRPr lang="en-US" altLang="en-US" dirty="0"/>
          </a:p>
        </p:txBody>
      </p:sp>
    </p:spTree>
    <p:extLst>
      <p:ext uri="{BB962C8B-B14F-4D97-AF65-F5344CB8AC3E}">
        <p14:creationId xmlns:p14="http://schemas.microsoft.com/office/powerpoint/2010/main" val="31954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681052main_pia16105-43_946-710[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4462" y="311552"/>
            <a:ext cx="7975075" cy="369332"/>
          </a:xfrm>
          <a:prstGeom prst="rect">
            <a:avLst/>
          </a:prstGeom>
        </p:spPr>
        <p:txBody>
          <a:bodyPr wrap="square">
            <a:spAutoFit/>
          </a:bodyPr>
          <a:lstStyle/>
          <a:p>
            <a:pPr algn="ctr"/>
            <a:r>
              <a:rPr lang="en-GB" altLang="en-US" dirty="0"/>
              <a:t>There is evidence that Mars once had a lot of water on its surface.</a:t>
            </a:r>
            <a:endParaRPr lang="en-US" altLang="en-US" dirty="0"/>
          </a:p>
        </p:txBody>
      </p:sp>
    </p:spTree>
    <p:extLst>
      <p:ext uri="{BB962C8B-B14F-4D97-AF65-F5344CB8AC3E}">
        <p14:creationId xmlns:p14="http://schemas.microsoft.com/office/powerpoint/2010/main" val="2050500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203325" y="476250"/>
            <a:ext cx="673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dirty="0">
                <a:solidFill>
                  <a:srgbClr val="FFFF00"/>
                </a:solidFill>
              </a:rPr>
              <a:t>The solar system’s four inner planets are all rocky, like the Earth:</a:t>
            </a:r>
          </a:p>
        </p:txBody>
      </p:sp>
      <p:pic>
        <p:nvPicPr>
          <p:cNvPr id="142339" name="Picture 3" descr="Mercury 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73238"/>
            <a:ext cx="4318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Picture 4" descr="Venus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5" y="1412875"/>
            <a:ext cx="1223963" cy="1223963"/>
          </a:xfrm>
          <a:prstGeom prst="rect">
            <a:avLst/>
          </a:prstGeom>
          <a:noFill/>
          <a:extLst>
            <a:ext uri="{909E8E84-426E-40DD-AFC4-6F175D3DCCD1}">
              <a14:hiddenFill xmlns:a14="http://schemas.microsoft.com/office/drawing/2010/main">
                <a:solidFill>
                  <a:srgbClr val="FFFFFF"/>
                </a:solidFill>
              </a14:hiddenFill>
            </a:ext>
          </a:extLst>
        </p:spPr>
      </p:pic>
      <p:pic>
        <p:nvPicPr>
          <p:cNvPr id="142341" name="Picture 5" descr="Ear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84313"/>
            <a:ext cx="1068388"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42342" name="Picture 6" descr="559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025" y="1628775"/>
            <a:ext cx="755650" cy="755650"/>
          </a:xfrm>
          <a:prstGeom prst="rect">
            <a:avLst/>
          </a:prstGeom>
          <a:noFill/>
          <a:extLst>
            <a:ext uri="{909E8E84-426E-40DD-AFC4-6F175D3DCCD1}">
              <a14:hiddenFill xmlns:a14="http://schemas.microsoft.com/office/drawing/2010/main">
                <a:solidFill>
                  <a:srgbClr val="FFFFFF"/>
                </a:solidFill>
              </a14:hiddenFill>
            </a:ext>
          </a:extLst>
        </p:spPr>
      </p:pic>
      <p:sp>
        <p:nvSpPr>
          <p:cNvPr id="142343" name="Rectangle 7"/>
          <p:cNvSpPr>
            <a:spLocks noChangeArrowheads="1"/>
          </p:cNvSpPr>
          <p:nvPr/>
        </p:nvSpPr>
        <p:spPr bwMode="auto">
          <a:xfrm>
            <a:off x="684213" y="2970213"/>
            <a:ext cx="7488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dirty="0">
                <a:solidFill>
                  <a:srgbClr val="FFFF00"/>
                </a:solidFill>
              </a:rPr>
              <a:t>but the four giant outer planets are mainly hydrogen gas.</a:t>
            </a:r>
          </a:p>
        </p:txBody>
      </p:sp>
      <p:sp>
        <p:nvSpPr>
          <p:cNvPr id="142344" name="Rectangle 8"/>
          <p:cNvSpPr>
            <a:spLocks noChangeArrowheads="1"/>
          </p:cNvSpPr>
          <p:nvPr/>
        </p:nvSpPr>
        <p:spPr bwMode="auto">
          <a:xfrm>
            <a:off x="1187450" y="11255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solidFill>
                  <a:srgbClr val="FFFF00"/>
                </a:solidFill>
              </a:rPr>
              <a:t>Mercury</a:t>
            </a:r>
          </a:p>
        </p:txBody>
      </p:sp>
      <p:sp>
        <p:nvSpPr>
          <p:cNvPr id="142345" name="Rectangle 9"/>
          <p:cNvSpPr>
            <a:spLocks noChangeArrowheads="1"/>
          </p:cNvSpPr>
          <p:nvPr/>
        </p:nvSpPr>
        <p:spPr bwMode="auto">
          <a:xfrm>
            <a:off x="2627313" y="1125538"/>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FFFF00"/>
                </a:solidFill>
              </a:rPr>
              <a:t>Venus</a:t>
            </a:r>
          </a:p>
        </p:txBody>
      </p:sp>
      <p:sp>
        <p:nvSpPr>
          <p:cNvPr id="142346" name="Rectangle 10"/>
          <p:cNvSpPr>
            <a:spLocks noChangeArrowheads="1"/>
          </p:cNvSpPr>
          <p:nvPr/>
        </p:nvSpPr>
        <p:spPr bwMode="auto">
          <a:xfrm>
            <a:off x="4787900" y="981075"/>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solidFill>
                  <a:srgbClr val="FFFF00"/>
                </a:solidFill>
              </a:rPr>
              <a:t>Earth</a:t>
            </a:r>
          </a:p>
        </p:txBody>
      </p:sp>
      <p:sp>
        <p:nvSpPr>
          <p:cNvPr id="142347" name="Rectangle 11"/>
          <p:cNvSpPr>
            <a:spLocks noChangeArrowheads="1"/>
          </p:cNvSpPr>
          <p:nvPr/>
        </p:nvSpPr>
        <p:spPr bwMode="auto">
          <a:xfrm>
            <a:off x="6877050" y="1125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solidFill>
                  <a:srgbClr val="FFFF00"/>
                </a:solidFill>
              </a:rPr>
              <a:t>Mars</a:t>
            </a:r>
          </a:p>
        </p:txBody>
      </p:sp>
      <p:sp>
        <p:nvSpPr>
          <p:cNvPr id="142348" name="Rectangle 12"/>
          <p:cNvSpPr>
            <a:spLocks noChangeArrowheads="1"/>
          </p:cNvSpPr>
          <p:nvPr/>
        </p:nvSpPr>
        <p:spPr bwMode="auto">
          <a:xfrm>
            <a:off x="7596188" y="400526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solidFill>
                  <a:srgbClr val="FFFF00"/>
                </a:solidFill>
              </a:rPr>
              <a:t>Neptune</a:t>
            </a:r>
          </a:p>
        </p:txBody>
      </p:sp>
      <p:sp>
        <p:nvSpPr>
          <p:cNvPr id="142349" name="Rectangle 13"/>
          <p:cNvSpPr>
            <a:spLocks noChangeArrowheads="1"/>
          </p:cNvSpPr>
          <p:nvPr/>
        </p:nvSpPr>
        <p:spPr bwMode="auto">
          <a:xfrm>
            <a:off x="6227763" y="4005263"/>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FFFF00"/>
                </a:solidFill>
              </a:rPr>
              <a:t>Uranus</a:t>
            </a:r>
          </a:p>
        </p:txBody>
      </p:sp>
      <p:sp>
        <p:nvSpPr>
          <p:cNvPr id="142350" name="Rectangle 14"/>
          <p:cNvSpPr>
            <a:spLocks noChangeArrowheads="1"/>
          </p:cNvSpPr>
          <p:nvPr/>
        </p:nvSpPr>
        <p:spPr bwMode="auto">
          <a:xfrm>
            <a:off x="4143375" y="3933825"/>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FFFF00"/>
                </a:solidFill>
              </a:rPr>
              <a:t>Saturn</a:t>
            </a:r>
          </a:p>
        </p:txBody>
      </p:sp>
      <p:sp>
        <p:nvSpPr>
          <p:cNvPr id="142351" name="Rectangle 15"/>
          <p:cNvSpPr>
            <a:spLocks noChangeArrowheads="1"/>
          </p:cNvSpPr>
          <p:nvPr/>
        </p:nvSpPr>
        <p:spPr bwMode="auto">
          <a:xfrm>
            <a:off x="1116013" y="36449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solidFill>
                  <a:srgbClr val="FFFF00"/>
                </a:solidFill>
              </a:rPr>
              <a:t>Jupiter</a:t>
            </a:r>
          </a:p>
        </p:txBody>
      </p:sp>
      <p:pic>
        <p:nvPicPr>
          <p:cNvPr id="142352" name="Picture 16" descr="Jupiter NA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149725"/>
            <a:ext cx="2449513" cy="2449513"/>
          </a:xfrm>
          <a:prstGeom prst="rect">
            <a:avLst/>
          </a:prstGeom>
          <a:noFill/>
          <a:extLst>
            <a:ext uri="{909E8E84-426E-40DD-AFC4-6F175D3DCCD1}">
              <a14:hiddenFill xmlns:a14="http://schemas.microsoft.com/office/drawing/2010/main">
                <a:solidFill>
                  <a:srgbClr val="FFFFFF"/>
                </a:solidFill>
              </a14:hiddenFill>
            </a:ext>
          </a:extLst>
        </p:spPr>
      </p:pic>
      <p:pic>
        <p:nvPicPr>
          <p:cNvPr id="142353" name="Picture 17" descr="Uranus 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25" y="4724400"/>
            <a:ext cx="7524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142354" name="Picture 18" descr="neptu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2088" y="4724400"/>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142355" name="Picture 19" descr="VLT image 2002-02-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4292600"/>
            <a:ext cx="2843212" cy="2000250"/>
          </a:xfrm>
          <a:prstGeom prst="rect">
            <a:avLst/>
          </a:prstGeom>
          <a:noFill/>
          <a:extLst>
            <a:ext uri="{909E8E84-426E-40DD-AFC4-6F175D3DCCD1}">
              <a14:hiddenFill xmlns:a14="http://schemas.microsoft.com/office/drawing/2010/main">
                <a:solidFill>
                  <a:srgbClr val="FFFFFF"/>
                </a:solidFill>
              </a14:hiddenFill>
            </a:ext>
          </a:extLst>
        </p:spPr>
      </p:pic>
      <p:sp>
        <p:nvSpPr>
          <p:cNvPr id="142357" name="Text Box 21"/>
          <p:cNvSpPr txBox="1">
            <a:spLocks noChangeArrowheads="1"/>
          </p:cNvSpPr>
          <p:nvPr/>
        </p:nvSpPr>
        <p:spPr bwMode="auto">
          <a:xfrm>
            <a:off x="7432675" y="658971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t>Transition</a:t>
            </a:r>
          </a:p>
        </p:txBody>
      </p:sp>
    </p:spTree>
    <p:extLst>
      <p:ext uri="{BB962C8B-B14F-4D97-AF65-F5344CB8AC3E}">
        <p14:creationId xmlns:p14="http://schemas.microsoft.com/office/powerpoint/2010/main" val="2601382772"/>
      </p:ext>
    </p:extLst>
  </p:cSld>
  <p:clrMapOvr>
    <a:masterClrMapping/>
  </p:clrMapOvr>
  <p:transition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wipe(left)">
                                      <p:cBhvr>
                                        <p:cTn id="7" dur="2000"/>
                                        <p:tgtEl>
                                          <p:spTgt spid="142338"/>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42344"/>
                                        </p:tgtEl>
                                        <p:attrNameLst>
                                          <p:attrName>style.visibility</p:attrName>
                                        </p:attrNameLst>
                                      </p:cBhvr>
                                      <p:to>
                                        <p:strVal val="visible"/>
                                      </p:to>
                                    </p:set>
                                    <p:animEffect transition="in" filter="wipe(left)">
                                      <p:cBhvr>
                                        <p:cTn id="11" dur="1000"/>
                                        <p:tgtEl>
                                          <p:spTgt spid="142344"/>
                                        </p:tgtEl>
                                      </p:cBhvr>
                                    </p:animEffect>
                                  </p:childTnLst>
                                </p:cTn>
                              </p:par>
                              <p:par>
                                <p:cTn id="12" presetID="1" presetClass="entr" presetSubtype="0" fill="hold" nodeType="withEffect">
                                  <p:stCondLst>
                                    <p:cond delay="0"/>
                                  </p:stCondLst>
                                  <p:childTnLst>
                                    <p:set>
                                      <p:cBhvr>
                                        <p:cTn id="13" dur="1" fill="hold">
                                          <p:stCondLst>
                                            <p:cond delay="0"/>
                                          </p:stCondLst>
                                        </p:cTn>
                                        <p:tgtEl>
                                          <p:spTgt spid="142339"/>
                                        </p:tgtEl>
                                        <p:attrNameLst>
                                          <p:attrName>style.visibility</p:attrName>
                                        </p:attrNameLst>
                                      </p:cBhvr>
                                      <p:to>
                                        <p:strVal val="visible"/>
                                      </p:to>
                                    </p:set>
                                  </p:childTnLst>
                                </p:cTn>
                              </p:par>
                            </p:childTnLst>
                          </p:cTn>
                        </p:par>
                        <p:par>
                          <p:cTn id="14" fill="hold" nodeType="afterGroup">
                            <p:stCondLst>
                              <p:cond delay="3000"/>
                            </p:stCondLst>
                            <p:childTnLst>
                              <p:par>
                                <p:cTn id="15" presetID="22" presetClass="entr" presetSubtype="8" fill="hold" grpId="0" nodeType="afterEffect">
                                  <p:stCondLst>
                                    <p:cond delay="0"/>
                                  </p:stCondLst>
                                  <p:childTnLst>
                                    <p:set>
                                      <p:cBhvr>
                                        <p:cTn id="16" dur="1" fill="hold">
                                          <p:stCondLst>
                                            <p:cond delay="0"/>
                                          </p:stCondLst>
                                        </p:cTn>
                                        <p:tgtEl>
                                          <p:spTgt spid="142345"/>
                                        </p:tgtEl>
                                        <p:attrNameLst>
                                          <p:attrName>style.visibility</p:attrName>
                                        </p:attrNameLst>
                                      </p:cBhvr>
                                      <p:to>
                                        <p:strVal val="visible"/>
                                      </p:to>
                                    </p:set>
                                    <p:animEffect transition="in" filter="wipe(left)">
                                      <p:cBhvr>
                                        <p:cTn id="17" dur="1000"/>
                                        <p:tgtEl>
                                          <p:spTgt spid="142345"/>
                                        </p:tgtEl>
                                      </p:cBhvr>
                                    </p:animEffect>
                                  </p:childTnLst>
                                </p:cTn>
                              </p:par>
                              <p:par>
                                <p:cTn id="18" presetID="1" presetClass="entr" presetSubtype="0" fill="hold" nodeType="withEffect">
                                  <p:stCondLst>
                                    <p:cond delay="0"/>
                                  </p:stCondLst>
                                  <p:childTnLst>
                                    <p:set>
                                      <p:cBhvr>
                                        <p:cTn id="19" dur="1" fill="hold">
                                          <p:stCondLst>
                                            <p:cond delay="0"/>
                                          </p:stCondLst>
                                        </p:cTn>
                                        <p:tgtEl>
                                          <p:spTgt spid="142340"/>
                                        </p:tgtEl>
                                        <p:attrNameLst>
                                          <p:attrName>style.visibility</p:attrName>
                                        </p:attrNameLst>
                                      </p:cBhvr>
                                      <p:to>
                                        <p:strVal val="visible"/>
                                      </p:to>
                                    </p:set>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42346"/>
                                        </p:tgtEl>
                                        <p:attrNameLst>
                                          <p:attrName>style.visibility</p:attrName>
                                        </p:attrNameLst>
                                      </p:cBhvr>
                                      <p:to>
                                        <p:strVal val="visible"/>
                                      </p:to>
                                    </p:set>
                                    <p:animEffect transition="in" filter="wipe(left)">
                                      <p:cBhvr>
                                        <p:cTn id="23" dur="1000"/>
                                        <p:tgtEl>
                                          <p:spTgt spid="142346"/>
                                        </p:tgtEl>
                                      </p:cBhvr>
                                    </p:animEffect>
                                  </p:childTnLst>
                                </p:cTn>
                              </p:par>
                              <p:par>
                                <p:cTn id="24" presetID="1" presetClass="entr" presetSubtype="0" fill="hold" nodeType="withEffect">
                                  <p:stCondLst>
                                    <p:cond delay="0"/>
                                  </p:stCondLst>
                                  <p:childTnLst>
                                    <p:set>
                                      <p:cBhvr>
                                        <p:cTn id="25" dur="1" fill="hold">
                                          <p:stCondLst>
                                            <p:cond delay="0"/>
                                          </p:stCondLst>
                                        </p:cTn>
                                        <p:tgtEl>
                                          <p:spTgt spid="142341"/>
                                        </p:tgtEl>
                                        <p:attrNameLst>
                                          <p:attrName>style.visibility</p:attrName>
                                        </p:attrNameLst>
                                      </p:cBhvr>
                                      <p:to>
                                        <p:strVal val="visible"/>
                                      </p:to>
                                    </p:set>
                                  </p:childTnLst>
                                </p:cTn>
                              </p:par>
                            </p:childTnLst>
                          </p:cTn>
                        </p:par>
                        <p:par>
                          <p:cTn id="26" fill="hold" nodeType="afterGroup">
                            <p:stCondLst>
                              <p:cond delay="5000"/>
                            </p:stCondLst>
                            <p:childTnLst>
                              <p:par>
                                <p:cTn id="27" presetID="22" presetClass="entr" presetSubtype="8" fill="hold" grpId="0" nodeType="afterEffect">
                                  <p:stCondLst>
                                    <p:cond delay="0"/>
                                  </p:stCondLst>
                                  <p:childTnLst>
                                    <p:set>
                                      <p:cBhvr>
                                        <p:cTn id="28" dur="1" fill="hold">
                                          <p:stCondLst>
                                            <p:cond delay="0"/>
                                          </p:stCondLst>
                                        </p:cTn>
                                        <p:tgtEl>
                                          <p:spTgt spid="142347"/>
                                        </p:tgtEl>
                                        <p:attrNameLst>
                                          <p:attrName>style.visibility</p:attrName>
                                        </p:attrNameLst>
                                      </p:cBhvr>
                                      <p:to>
                                        <p:strVal val="visible"/>
                                      </p:to>
                                    </p:set>
                                    <p:animEffect transition="in" filter="wipe(left)">
                                      <p:cBhvr>
                                        <p:cTn id="29" dur="1000"/>
                                        <p:tgtEl>
                                          <p:spTgt spid="142347"/>
                                        </p:tgtEl>
                                      </p:cBhvr>
                                    </p:animEffect>
                                  </p:childTnLst>
                                </p:cTn>
                              </p:par>
                              <p:par>
                                <p:cTn id="30" presetID="1" presetClass="entr" presetSubtype="0" fill="hold" nodeType="withEffect">
                                  <p:stCondLst>
                                    <p:cond delay="0"/>
                                  </p:stCondLst>
                                  <p:childTnLst>
                                    <p:set>
                                      <p:cBhvr>
                                        <p:cTn id="31" dur="1" fill="hold">
                                          <p:stCondLst>
                                            <p:cond delay="0"/>
                                          </p:stCondLst>
                                        </p:cTn>
                                        <p:tgtEl>
                                          <p:spTgt spid="142342"/>
                                        </p:tgtEl>
                                        <p:attrNameLst>
                                          <p:attrName>style.visibility</p:attrName>
                                        </p:attrNameLst>
                                      </p:cBhvr>
                                      <p:to>
                                        <p:strVal val="visible"/>
                                      </p:to>
                                    </p:set>
                                  </p:childTnLst>
                                </p:cTn>
                              </p:par>
                            </p:childTnLst>
                          </p:cTn>
                        </p:par>
                        <p:par>
                          <p:cTn id="32" fill="hold" nodeType="afterGroup">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142343"/>
                                        </p:tgtEl>
                                        <p:attrNameLst>
                                          <p:attrName>style.visibility</p:attrName>
                                        </p:attrNameLst>
                                      </p:cBhvr>
                                      <p:to>
                                        <p:strVal val="visible"/>
                                      </p:to>
                                    </p:set>
                                    <p:animEffect transition="in" filter="wipe(left)">
                                      <p:cBhvr>
                                        <p:cTn id="35" dur="2000"/>
                                        <p:tgtEl>
                                          <p:spTgt spid="142343"/>
                                        </p:tgtEl>
                                      </p:cBhvr>
                                    </p:animEffect>
                                  </p:childTnLst>
                                </p:cTn>
                              </p:par>
                            </p:childTnLst>
                          </p:cTn>
                        </p:par>
                        <p:par>
                          <p:cTn id="36" fill="hold" nodeType="afterGroup">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142351"/>
                                        </p:tgtEl>
                                        <p:attrNameLst>
                                          <p:attrName>style.visibility</p:attrName>
                                        </p:attrNameLst>
                                      </p:cBhvr>
                                      <p:to>
                                        <p:strVal val="visible"/>
                                      </p:to>
                                    </p:set>
                                    <p:animEffect transition="in" filter="wipe(left)">
                                      <p:cBhvr>
                                        <p:cTn id="39" dur="1000"/>
                                        <p:tgtEl>
                                          <p:spTgt spid="142351"/>
                                        </p:tgtEl>
                                      </p:cBhvr>
                                    </p:animEffect>
                                  </p:childTnLst>
                                </p:cTn>
                              </p:par>
                              <p:par>
                                <p:cTn id="40" presetID="1" presetClass="entr" presetSubtype="0" fill="hold" nodeType="withEffect">
                                  <p:stCondLst>
                                    <p:cond delay="0"/>
                                  </p:stCondLst>
                                  <p:childTnLst>
                                    <p:set>
                                      <p:cBhvr>
                                        <p:cTn id="41" dur="1" fill="hold">
                                          <p:stCondLst>
                                            <p:cond delay="0"/>
                                          </p:stCondLst>
                                        </p:cTn>
                                        <p:tgtEl>
                                          <p:spTgt spid="142352"/>
                                        </p:tgtEl>
                                        <p:attrNameLst>
                                          <p:attrName>style.visibility</p:attrName>
                                        </p:attrNameLst>
                                      </p:cBhvr>
                                      <p:to>
                                        <p:strVal val="visible"/>
                                      </p:to>
                                    </p:set>
                                  </p:childTnLst>
                                </p:cTn>
                              </p:par>
                            </p:childTnLst>
                          </p:cTn>
                        </p:par>
                        <p:par>
                          <p:cTn id="42" fill="hold" nodeType="afterGroup">
                            <p:stCondLst>
                              <p:cond delay="9000"/>
                            </p:stCondLst>
                            <p:childTnLst>
                              <p:par>
                                <p:cTn id="43" presetID="22" presetClass="entr" presetSubtype="8" fill="hold" grpId="0" nodeType="afterEffect">
                                  <p:stCondLst>
                                    <p:cond delay="0"/>
                                  </p:stCondLst>
                                  <p:childTnLst>
                                    <p:set>
                                      <p:cBhvr>
                                        <p:cTn id="44" dur="1" fill="hold">
                                          <p:stCondLst>
                                            <p:cond delay="0"/>
                                          </p:stCondLst>
                                        </p:cTn>
                                        <p:tgtEl>
                                          <p:spTgt spid="142350"/>
                                        </p:tgtEl>
                                        <p:attrNameLst>
                                          <p:attrName>style.visibility</p:attrName>
                                        </p:attrNameLst>
                                      </p:cBhvr>
                                      <p:to>
                                        <p:strVal val="visible"/>
                                      </p:to>
                                    </p:set>
                                    <p:animEffect transition="in" filter="wipe(left)">
                                      <p:cBhvr>
                                        <p:cTn id="45" dur="1000"/>
                                        <p:tgtEl>
                                          <p:spTgt spid="142350"/>
                                        </p:tgtEl>
                                      </p:cBhvr>
                                    </p:animEffect>
                                  </p:childTnLst>
                                </p:cTn>
                              </p:par>
                              <p:par>
                                <p:cTn id="46" presetID="1" presetClass="entr" presetSubtype="0" fill="hold" nodeType="withEffect">
                                  <p:stCondLst>
                                    <p:cond delay="0"/>
                                  </p:stCondLst>
                                  <p:childTnLst>
                                    <p:set>
                                      <p:cBhvr>
                                        <p:cTn id="47" dur="1" fill="hold">
                                          <p:stCondLst>
                                            <p:cond delay="0"/>
                                          </p:stCondLst>
                                        </p:cTn>
                                        <p:tgtEl>
                                          <p:spTgt spid="142355"/>
                                        </p:tgtEl>
                                        <p:attrNameLst>
                                          <p:attrName>style.visibility</p:attrName>
                                        </p:attrNameLst>
                                      </p:cBhvr>
                                      <p:to>
                                        <p:strVal val="visible"/>
                                      </p:to>
                                    </p:set>
                                  </p:childTnLst>
                                </p:cTn>
                              </p:par>
                            </p:childTnLst>
                          </p:cTn>
                        </p:par>
                        <p:par>
                          <p:cTn id="48" fill="hold" nodeType="afterGroup">
                            <p:stCondLst>
                              <p:cond delay="10000"/>
                            </p:stCondLst>
                            <p:childTnLst>
                              <p:par>
                                <p:cTn id="49" presetID="22" presetClass="entr" presetSubtype="8" fill="hold" grpId="0" nodeType="afterEffect">
                                  <p:stCondLst>
                                    <p:cond delay="0"/>
                                  </p:stCondLst>
                                  <p:childTnLst>
                                    <p:set>
                                      <p:cBhvr>
                                        <p:cTn id="50" dur="1" fill="hold">
                                          <p:stCondLst>
                                            <p:cond delay="0"/>
                                          </p:stCondLst>
                                        </p:cTn>
                                        <p:tgtEl>
                                          <p:spTgt spid="142349"/>
                                        </p:tgtEl>
                                        <p:attrNameLst>
                                          <p:attrName>style.visibility</p:attrName>
                                        </p:attrNameLst>
                                      </p:cBhvr>
                                      <p:to>
                                        <p:strVal val="visible"/>
                                      </p:to>
                                    </p:set>
                                    <p:animEffect transition="in" filter="wipe(left)">
                                      <p:cBhvr>
                                        <p:cTn id="51" dur="1000"/>
                                        <p:tgtEl>
                                          <p:spTgt spid="142349"/>
                                        </p:tgtEl>
                                      </p:cBhvr>
                                    </p:animEffect>
                                  </p:childTnLst>
                                </p:cTn>
                              </p:par>
                              <p:par>
                                <p:cTn id="52" presetID="1" presetClass="entr" presetSubtype="0" fill="hold" nodeType="withEffect">
                                  <p:stCondLst>
                                    <p:cond delay="0"/>
                                  </p:stCondLst>
                                  <p:childTnLst>
                                    <p:set>
                                      <p:cBhvr>
                                        <p:cTn id="53" dur="1" fill="hold">
                                          <p:stCondLst>
                                            <p:cond delay="0"/>
                                          </p:stCondLst>
                                        </p:cTn>
                                        <p:tgtEl>
                                          <p:spTgt spid="142353"/>
                                        </p:tgtEl>
                                        <p:attrNameLst>
                                          <p:attrName>style.visibility</p:attrName>
                                        </p:attrNameLst>
                                      </p:cBhvr>
                                      <p:to>
                                        <p:strVal val="visible"/>
                                      </p:to>
                                    </p:set>
                                  </p:childTnLst>
                                </p:cTn>
                              </p:par>
                            </p:childTnLst>
                          </p:cTn>
                        </p:par>
                        <p:par>
                          <p:cTn id="54" fill="hold" nodeType="afterGroup">
                            <p:stCondLst>
                              <p:cond delay="11000"/>
                            </p:stCondLst>
                            <p:childTnLst>
                              <p:par>
                                <p:cTn id="55" presetID="22" presetClass="entr" presetSubtype="8" fill="hold" grpId="0" nodeType="afterEffect">
                                  <p:stCondLst>
                                    <p:cond delay="0"/>
                                  </p:stCondLst>
                                  <p:childTnLst>
                                    <p:set>
                                      <p:cBhvr>
                                        <p:cTn id="56" dur="1" fill="hold">
                                          <p:stCondLst>
                                            <p:cond delay="0"/>
                                          </p:stCondLst>
                                        </p:cTn>
                                        <p:tgtEl>
                                          <p:spTgt spid="142348"/>
                                        </p:tgtEl>
                                        <p:attrNameLst>
                                          <p:attrName>style.visibility</p:attrName>
                                        </p:attrNameLst>
                                      </p:cBhvr>
                                      <p:to>
                                        <p:strVal val="visible"/>
                                      </p:to>
                                    </p:set>
                                    <p:animEffect transition="in" filter="wipe(left)">
                                      <p:cBhvr>
                                        <p:cTn id="57" dur="1000"/>
                                        <p:tgtEl>
                                          <p:spTgt spid="142348"/>
                                        </p:tgtEl>
                                      </p:cBhvr>
                                    </p:animEffect>
                                  </p:childTnLst>
                                </p:cTn>
                              </p:par>
                              <p:par>
                                <p:cTn id="58" presetID="1" presetClass="entr" presetSubtype="0" fill="hold" nodeType="withEffect">
                                  <p:stCondLst>
                                    <p:cond delay="0"/>
                                  </p:stCondLst>
                                  <p:childTnLst>
                                    <p:set>
                                      <p:cBhvr>
                                        <p:cTn id="59" dur="1" fill="hold">
                                          <p:stCondLst>
                                            <p:cond delay="0"/>
                                          </p:stCondLst>
                                        </p:cTn>
                                        <p:tgtEl>
                                          <p:spTgt spid="142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P spid="142343" grpId="0"/>
      <p:bldP spid="142344" grpId="0"/>
      <p:bldP spid="142345" grpId="0"/>
      <p:bldP spid="142346" grpId="0"/>
      <p:bldP spid="142347" grpId="0"/>
      <p:bldP spid="142348" grpId="0"/>
      <p:bldP spid="142349" grpId="0"/>
      <p:bldP spid="142350" grpId="0"/>
      <p:bldP spid="14235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Asteroid B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 y="1021253"/>
            <a:ext cx="9180000" cy="5370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p:cNvSpPr>
            <a:spLocks noChangeArrowheads="1"/>
          </p:cNvSpPr>
          <p:nvPr/>
        </p:nvSpPr>
        <p:spPr bwMode="auto">
          <a:xfrm>
            <a:off x="4602822" y="3399759"/>
            <a:ext cx="6059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solidFill>
                  <a:srgbClr val="FFFF00"/>
                </a:solidFill>
              </a:rPr>
              <a:t>Mars</a:t>
            </a:r>
            <a:endParaRPr lang="en-GB" altLang="en-US" dirty="0">
              <a:solidFill>
                <a:srgbClr val="FFFF00"/>
              </a:solidFill>
            </a:endParaRPr>
          </a:p>
        </p:txBody>
      </p:sp>
      <p:sp>
        <p:nvSpPr>
          <p:cNvPr id="4" name="Rectangle 10"/>
          <p:cNvSpPr>
            <a:spLocks noChangeArrowheads="1"/>
          </p:cNvSpPr>
          <p:nvPr/>
        </p:nvSpPr>
        <p:spPr bwMode="auto">
          <a:xfrm>
            <a:off x="4897527" y="2440006"/>
            <a:ext cx="6285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solidFill>
                  <a:srgbClr val="FFFF00"/>
                </a:solidFill>
              </a:rPr>
              <a:t>Earth</a:t>
            </a:r>
            <a:endParaRPr lang="en-GB" altLang="en-US" dirty="0">
              <a:solidFill>
                <a:srgbClr val="FFFF00"/>
              </a:solidFill>
            </a:endParaRPr>
          </a:p>
        </p:txBody>
      </p:sp>
      <p:sp>
        <p:nvSpPr>
          <p:cNvPr id="5" name="Rectangle 15"/>
          <p:cNvSpPr>
            <a:spLocks noChangeArrowheads="1"/>
          </p:cNvSpPr>
          <p:nvPr/>
        </p:nvSpPr>
        <p:spPr bwMode="auto">
          <a:xfrm>
            <a:off x="7557910" y="1723633"/>
            <a:ext cx="7531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solidFill>
                  <a:srgbClr val="FFFF00"/>
                </a:solidFill>
              </a:rPr>
              <a:t>Jupiter</a:t>
            </a:r>
            <a:endParaRPr lang="en-GB" altLang="en-US" dirty="0">
              <a:solidFill>
                <a:srgbClr val="FFFF00"/>
              </a:solidFill>
            </a:endParaRPr>
          </a:p>
        </p:txBody>
      </p:sp>
      <p:sp>
        <p:nvSpPr>
          <p:cNvPr id="6" name="Text Box 2"/>
          <p:cNvSpPr txBox="1">
            <a:spLocks noChangeArrowheads="1"/>
          </p:cNvSpPr>
          <p:nvPr/>
        </p:nvSpPr>
        <p:spPr bwMode="auto">
          <a:xfrm>
            <a:off x="243950" y="374921"/>
            <a:ext cx="86561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solidFill>
                  <a:srgbClr val="FFFF00"/>
                </a:solidFill>
              </a:rPr>
              <a:t>Between the orbits of Mars and Jupiter is a belt of thousands of asteroids, pieces of rock ranging from tiny to almost 1000 km in size.</a:t>
            </a:r>
          </a:p>
        </p:txBody>
      </p:sp>
    </p:spTree>
    <p:extLst>
      <p:ext uri="{BB962C8B-B14F-4D97-AF65-F5344CB8AC3E}">
        <p14:creationId xmlns:p14="http://schemas.microsoft.com/office/powerpoint/2010/main" val="89293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steroid Ve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831" y="190500"/>
            <a:ext cx="6477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243950" y="374921"/>
            <a:ext cx="8656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solidFill>
                  <a:srgbClr val="FFFF00"/>
                </a:solidFill>
              </a:rPr>
              <a:t>This is asteroid Vesta, the second largest (525 km) and brightest.</a:t>
            </a:r>
          </a:p>
        </p:txBody>
      </p:sp>
      <p:sp>
        <p:nvSpPr>
          <p:cNvPr id="4" name="Rectangle 15"/>
          <p:cNvSpPr>
            <a:spLocks noChangeArrowheads="1"/>
          </p:cNvSpPr>
          <p:nvPr/>
        </p:nvSpPr>
        <p:spPr bwMode="auto">
          <a:xfrm>
            <a:off x="7803831" y="6213440"/>
            <a:ext cx="648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solidFill>
                  <a:srgbClr val="FFFF00"/>
                </a:solidFill>
              </a:rPr>
              <a:t>NASA</a:t>
            </a:r>
            <a:endParaRPr lang="en-GB" altLang="en-US" dirty="0">
              <a:solidFill>
                <a:srgbClr val="FFFF00"/>
              </a:solidFill>
            </a:endParaRPr>
          </a:p>
        </p:txBody>
      </p:sp>
    </p:spTree>
    <p:extLst>
      <p:ext uri="{BB962C8B-B14F-4D97-AF65-F5344CB8AC3E}">
        <p14:creationId xmlns:p14="http://schemas.microsoft.com/office/powerpoint/2010/main" val="41832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upiter rotation movi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39231" y="1010656"/>
            <a:ext cx="6865537" cy="514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688402" y="163046"/>
            <a:ext cx="7767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Jupiter is over ten times the size of the Earth, more massive than all the other planets put together, and rotates rapidly: once every ten hours.</a:t>
            </a:r>
            <a:endParaRPr lang="en-US" altLang="en-US" dirty="0">
              <a:solidFill>
                <a:srgbClr val="FFFF00"/>
              </a:solidFill>
            </a:endParaRPr>
          </a:p>
        </p:txBody>
      </p:sp>
      <p:sp>
        <p:nvSpPr>
          <p:cNvPr id="5" name="Text Box 3"/>
          <p:cNvSpPr txBox="1">
            <a:spLocks noChangeArrowheads="1"/>
          </p:cNvSpPr>
          <p:nvPr/>
        </p:nvSpPr>
        <p:spPr bwMode="auto">
          <a:xfrm>
            <a:off x="240633" y="6096989"/>
            <a:ext cx="8662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Its atmosphere has a giant red storm spot, which has been there at least 300 years!</a:t>
            </a:r>
            <a:endParaRPr lang="en-US" altLang="en-US" dirty="0">
              <a:solidFill>
                <a:srgbClr val="FFFF00"/>
              </a:solidFill>
            </a:endParaRPr>
          </a:p>
        </p:txBody>
      </p:sp>
    </p:spTree>
    <p:extLst>
      <p:ext uri="{BB962C8B-B14F-4D97-AF65-F5344CB8AC3E}">
        <p14:creationId xmlns:p14="http://schemas.microsoft.com/office/powerpoint/2010/main" val="34393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8851"/>
                                        </p:tgtEl>
                                        <p:attrNameLst>
                                          <p:attrName>style.visibility</p:attrName>
                                        </p:attrNameLst>
                                      </p:cBhvr>
                                      <p:to>
                                        <p:strVal val="visible"/>
                                      </p:to>
                                    </p:set>
                                    <p:animEffect transition="in" filter="wipe(left)">
                                      <p:cBhvr>
                                        <p:cTn id="7" dur="500"/>
                                        <p:tgtEl>
                                          <p:spTgt spid="78851"/>
                                        </p:tgtEl>
                                      </p:cBhvr>
                                    </p:animEffect>
                                  </p:childTnLst>
                                </p:cTn>
                              </p:par>
                            </p:childTnLst>
                          </p:cTn>
                        </p:par>
                        <p:par>
                          <p:cTn id="8" fill="hold">
                            <p:stCondLst>
                              <p:cond delay="6450"/>
                            </p:stCondLst>
                            <p:childTnLst>
                              <p:par>
                                <p:cTn id="9" presetID="1" presetClass="mediacall" presetSubtype="0" fill="hold" nodeType="afterEffect">
                                  <p:stCondLst>
                                    <p:cond delay="0"/>
                                  </p:stCondLst>
                                  <p:childTnLst>
                                    <p:cmd type="call" cmd="playFrom(0.0)">
                                      <p:cBhvr>
                                        <p:cTn id="10" dur="24047" fill="hold"/>
                                        <p:tgtEl>
                                          <p:spTgt spid="4"/>
                                        </p:tgtEl>
                                      </p:cBhvr>
                                    </p:cmd>
                                  </p:childTnLst>
                                </p:cTn>
                              </p:par>
                              <p:par>
                                <p:cTn id="11" presetID="22" presetClass="entr" presetSubtype="8" fill="hold" grpId="0" nodeType="with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78851"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upiter and mo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812800"/>
            <a:ext cx="72437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507768" y="274020"/>
            <a:ext cx="8109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Jupiter has 79 known moons, most very small. Here are the four largest ones.</a:t>
            </a:r>
          </a:p>
          <a:p>
            <a:pPr algn="ctr"/>
            <a:r>
              <a:rPr lang="en-GB" altLang="en-US" dirty="0">
                <a:solidFill>
                  <a:srgbClr val="FFFF00"/>
                </a:solidFill>
              </a:rPr>
              <a:t>Ganymede is the largest moon in the solar system.</a:t>
            </a:r>
            <a:endParaRPr lang="en-US" altLang="en-US" dirty="0">
              <a:solidFill>
                <a:srgbClr val="FFFF00"/>
              </a:solidFill>
            </a:endParaRPr>
          </a:p>
        </p:txBody>
      </p:sp>
      <p:sp>
        <p:nvSpPr>
          <p:cNvPr id="29700" name="Text Box 4"/>
          <p:cNvSpPr txBox="1">
            <a:spLocks noChangeArrowheads="1"/>
          </p:cNvSpPr>
          <p:nvPr/>
        </p:nvSpPr>
        <p:spPr bwMode="auto">
          <a:xfrm>
            <a:off x="6303963" y="1470025"/>
            <a:ext cx="715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Jupiter</a:t>
            </a:r>
            <a:endParaRPr lang="en-US" altLang="en-US" sz="1400">
              <a:solidFill>
                <a:srgbClr val="FFFF00"/>
              </a:solidFill>
            </a:endParaRPr>
          </a:p>
        </p:txBody>
      </p:sp>
      <p:sp>
        <p:nvSpPr>
          <p:cNvPr id="29701" name="Text Box 5"/>
          <p:cNvSpPr txBox="1">
            <a:spLocks noChangeArrowheads="1"/>
          </p:cNvSpPr>
          <p:nvPr/>
        </p:nvSpPr>
        <p:spPr bwMode="auto">
          <a:xfrm>
            <a:off x="6343650" y="4111625"/>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Callisto</a:t>
            </a:r>
            <a:endParaRPr lang="en-US" altLang="en-US" sz="1400">
              <a:solidFill>
                <a:srgbClr val="FFFF00"/>
              </a:solidFill>
            </a:endParaRPr>
          </a:p>
        </p:txBody>
      </p:sp>
      <p:sp>
        <p:nvSpPr>
          <p:cNvPr id="29702" name="Text Box 6"/>
          <p:cNvSpPr txBox="1">
            <a:spLocks noChangeArrowheads="1"/>
          </p:cNvSpPr>
          <p:nvPr/>
        </p:nvSpPr>
        <p:spPr bwMode="auto">
          <a:xfrm>
            <a:off x="1938338" y="2451100"/>
            <a:ext cx="331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Io</a:t>
            </a:r>
            <a:endParaRPr lang="en-US" altLang="en-US" sz="1400">
              <a:solidFill>
                <a:srgbClr val="FFFF00"/>
              </a:solidFill>
            </a:endParaRPr>
          </a:p>
        </p:txBody>
      </p:sp>
      <p:sp>
        <p:nvSpPr>
          <p:cNvPr id="29703" name="Text Box 7"/>
          <p:cNvSpPr txBox="1">
            <a:spLocks noChangeArrowheads="1"/>
          </p:cNvSpPr>
          <p:nvPr/>
        </p:nvSpPr>
        <p:spPr bwMode="auto">
          <a:xfrm>
            <a:off x="3143250" y="3552825"/>
            <a:ext cx="755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Europa</a:t>
            </a:r>
            <a:endParaRPr lang="en-US" altLang="en-US" sz="1400">
              <a:solidFill>
                <a:srgbClr val="FFFF00"/>
              </a:solidFill>
            </a:endParaRPr>
          </a:p>
        </p:txBody>
      </p:sp>
      <p:sp>
        <p:nvSpPr>
          <p:cNvPr id="29704" name="Text Box 8"/>
          <p:cNvSpPr txBox="1">
            <a:spLocks noChangeArrowheads="1"/>
          </p:cNvSpPr>
          <p:nvPr/>
        </p:nvSpPr>
        <p:spPr bwMode="auto">
          <a:xfrm>
            <a:off x="1984375" y="4802188"/>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Ganymede</a:t>
            </a:r>
            <a:endParaRPr lang="en-US" altLang="en-US" sz="1400">
              <a:solidFill>
                <a:srgbClr val="FFFF00"/>
              </a:solidFill>
            </a:endParaRPr>
          </a:p>
        </p:txBody>
      </p:sp>
    </p:spTree>
    <p:extLst>
      <p:ext uri="{BB962C8B-B14F-4D97-AF65-F5344CB8AC3E}">
        <p14:creationId xmlns:p14="http://schemas.microsoft.com/office/powerpoint/2010/main" val="949876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1000" fill="hold"/>
                                        <p:tgtEl>
                                          <p:spTgt spid="29700"/>
                                        </p:tgtEl>
                                        <p:attrNameLst>
                                          <p:attrName>ppt_x</p:attrName>
                                        </p:attrNameLst>
                                      </p:cBhvr>
                                      <p:tavLst>
                                        <p:tav tm="0">
                                          <p:val>
                                            <p:strVal val="1+#ppt_w/2"/>
                                          </p:val>
                                        </p:tav>
                                        <p:tav tm="100000">
                                          <p:val>
                                            <p:strVal val="#ppt_x"/>
                                          </p:val>
                                        </p:tav>
                                      </p:tavLst>
                                    </p:anim>
                                    <p:anim calcmode="lin" valueType="num">
                                      <p:cBhvr additive="base">
                                        <p:cTn id="8" dur="1000" fill="hold"/>
                                        <p:tgtEl>
                                          <p:spTgt spid="2970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lt">
                                    <p:tmPct val="7000"/>
                                  </p:iterate>
                                  <p:childTnLst>
                                    <p:set>
                                      <p:cBhvr>
                                        <p:cTn id="11" dur="1" fill="hold">
                                          <p:stCondLst>
                                            <p:cond delay="0"/>
                                          </p:stCondLst>
                                        </p:cTn>
                                        <p:tgtEl>
                                          <p:spTgt spid="33795"/>
                                        </p:tgtEl>
                                        <p:attrNameLst>
                                          <p:attrName>style.visibility</p:attrName>
                                        </p:attrNameLst>
                                      </p:cBhvr>
                                      <p:to>
                                        <p:strVal val="visible"/>
                                      </p:to>
                                    </p:set>
                                    <p:animEffect transition="in" filter="wipe(left)">
                                      <p:cBhvr>
                                        <p:cTn id="12" dur="500"/>
                                        <p:tgtEl>
                                          <p:spTgt spid="33795"/>
                                        </p:tgtEl>
                                      </p:cBhvr>
                                    </p:animEffect>
                                  </p:childTnLst>
                                </p:cTn>
                              </p:par>
                            </p:childTnLst>
                          </p:cTn>
                        </p:par>
                        <p:par>
                          <p:cTn id="13" fill="hold" nodeType="afterGroup">
                            <p:stCondLst>
                              <p:cond delay="5105"/>
                            </p:stCondLst>
                            <p:childTnLst>
                              <p:par>
                                <p:cTn id="14" presetID="2" presetClass="entr" presetSubtype="9" fill="hold" grpId="0" nodeType="afterEffect">
                                  <p:stCondLst>
                                    <p:cond delay="0"/>
                                  </p:stCondLst>
                                  <p:childTnLst>
                                    <p:set>
                                      <p:cBhvr>
                                        <p:cTn id="15" dur="1" fill="hold">
                                          <p:stCondLst>
                                            <p:cond delay="0"/>
                                          </p:stCondLst>
                                        </p:cTn>
                                        <p:tgtEl>
                                          <p:spTgt spid="29702"/>
                                        </p:tgtEl>
                                        <p:attrNameLst>
                                          <p:attrName>style.visibility</p:attrName>
                                        </p:attrNameLst>
                                      </p:cBhvr>
                                      <p:to>
                                        <p:strVal val="visible"/>
                                      </p:to>
                                    </p:set>
                                    <p:anim calcmode="lin" valueType="num">
                                      <p:cBhvr additive="base">
                                        <p:cTn id="16" dur="1000" fill="hold"/>
                                        <p:tgtEl>
                                          <p:spTgt spid="29702"/>
                                        </p:tgtEl>
                                        <p:attrNameLst>
                                          <p:attrName>ppt_x</p:attrName>
                                        </p:attrNameLst>
                                      </p:cBhvr>
                                      <p:tavLst>
                                        <p:tav tm="0">
                                          <p:val>
                                            <p:strVal val="0-#ppt_w/2"/>
                                          </p:val>
                                        </p:tav>
                                        <p:tav tm="100000">
                                          <p:val>
                                            <p:strVal val="#ppt_x"/>
                                          </p:val>
                                        </p:tav>
                                      </p:tavLst>
                                    </p:anim>
                                    <p:anim calcmode="lin" valueType="num">
                                      <p:cBhvr additive="base">
                                        <p:cTn id="17" dur="1000" fill="hold"/>
                                        <p:tgtEl>
                                          <p:spTgt spid="29702"/>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6105"/>
                            </p:stCondLst>
                            <p:childTnLst>
                              <p:par>
                                <p:cTn id="19" presetID="2" presetClass="entr" presetSubtype="12" fill="hold" grpId="0" nodeType="afterEffect">
                                  <p:stCondLst>
                                    <p:cond delay="0"/>
                                  </p:stCondLst>
                                  <p:childTnLst>
                                    <p:set>
                                      <p:cBhvr>
                                        <p:cTn id="20" dur="1" fill="hold">
                                          <p:stCondLst>
                                            <p:cond delay="0"/>
                                          </p:stCondLst>
                                        </p:cTn>
                                        <p:tgtEl>
                                          <p:spTgt spid="29704"/>
                                        </p:tgtEl>
                                        <p:attrNameLst>
                                          <p:attrName>style.visibility</p:attrName>
                                        </p:attrNameLst>
                                      </p:cBhvr>
                                      <p:to>
                                        <p:strVal val="visible"/>
                                      </p:to>
                                    </p:set>
                                    <p:anim calcmode="lin" valueType="num">
                                      <p:cBhvr additive="base">
                                        <p:cTn id="21" dur="1000" fill="hold"/>
                                        <p:tgtEl>
                                          <p:spTgt spid="29704"/>
                                        </p:tgtEl>
                                        <p:attrNameLst>
                                          <p:attrName>ppt_x</p:attrName>
                                        </p:attrNameLst>
                                      </p:cBhvr>
                                      <p:tavLst>
                                        <p:tav tm="0">
                                          <p:val>
                                            <p:strVal val="0-#ppt_w/2"/>
                                          </p:val>
                                        </p:tav>
                                        <p:tav tm="100000">
                                          <p:val>
                                            <p:strVal val="#ppt_x"/>
                                          </p:val>
                                        </p:tav>
                                      </p:tavLst>
                                    </p:anim>
                                    <p:anim calcmode="lin" valueType="num">
                                      <p:cBhvr additive="base">
                                        <p:cTn id="22" dur="1000" fill="hold"/>
                                        <p:tgtEl>
                                          <p:spTgt spid="29704"/>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7105"/>
                            </p:stCondLst>
                            <p:childTnLst>
                              <p:par>
                                <p:cTn id="24" presetID="2" presetClass="entr" presetSubtype="6" fill="hold" grpId="0" nodeType="afterEffect">
                                  <p:stCondLst>
                                    <p:cond delay="0"/>
                                  </p:stCondLst>
                                  <p:childTnLst>
                                    <p:set>
                                      <p:cBhvr>
                                        <p:cTn id="25" dur="1" fill="hold">
                                          <p:stCondLst>
                                            <p:cond delay="0"/>
                                          </p:stCondLst>
                                        </p:cTn>
                                        <p:tgtEl>
                                          <p:spTgt spid="29701"/>
                                        </p:tgtEl>
                                        <p:attrNameLst>
                                          <p:attrName>style.visibility</p:attrName>
                                        </p:attrNameLst>
                                      </p:cBhvr>
                                      <p:to>
                                        <p:strVal val="visible"/>
                                      </p:to>
                                    </p:set>
                                    <p:anim calcmode="lin" valueType="num">
                                      <p:cBhvr additive="base">
                                        <p:cTn id="26" dur="1000" fill="hold"/>
                                        <p:tgtEl>
                                          <p:spTgt spid="29701"/>
                                        </p:tgtEl>
                                        <p:attrNameLst>
                                          <p:attrName>ppt_x</p:attrName>
                                        </p:attrNameLst>
                                      </p:cBhvr>
                                      <p:tavLst>
                                        <p:tav tm="0">
                                          <p:val>
                                            <p:strVal val="1+#ppt_w/2"/>
                                          </p:val>
                                        </p:tav>
                                        <p:tav tm="100000">
                                          <p:val>
                                            <p:strVal val="#ppt_x"/>
                                          </p:val>
                                        </p:tav>
                                      </p:tavLst>
                                    </p:anim>
                                    <p:anim calcmode="lin" valueType="num">
                                      <p:cBhvr additive="base">
                                        <p:cTn id="27" dur="1000" fill="hold"/>
                                        <p:tgtEl>
                                          <p:spTgt spid="29701"/>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8105"/>
                            </p:stCondLst>
                            <p:childTnLst>
                              <p:par>
                                <p:cTn id="29" presetID="2" presetClass="entr" presetSubtype="8" fill="hold" grpId="0" nodeType="afterEffect">
                                  <p:stCondLst>
                                    <p:cond delay="0"/>
                                  </p:stCondLst>
                                  <p:childTnLst>
                                    <p:set>
                                      <p:cBhvr>
                                        <p:cTn id="30" dur="1" fill="hold">
                                          <p:stCondLst>
                                            <p:cond delay="0"/>
                                          </p:stCondLst>
                                        </p:cTn>
                                        <p:tgtEl>
                                          <p:spTgt spid="29703"/>
                                        </p:tgtEl>
                                        <p:attrNameLst>
                                          <p:attrName>style.visibility</p:attrName>
                                        </p:attrNameLst>
                                      </p:cBhvr>
                                      <p:to>
                                        <p:strVal val="visible"/>
                                      </p:to>
                                    </p:set>
                                    <p:anim calcmode="lin" valueType="num">
                                      <p:cBhvr additive="base">
                                        <p:cTn id="31" dur="1000" fill="hold"/>
                                        <p:tgtEl>
                                          <p:spTgt spid="29703"/>
                                        </p:tgtEl>
                                        <p:attrNameLst>
                                          <p:attrName>ppt_x</p:attrName>
                                        </p:attrNameLst>
                                      </p:cBhvr>
                                      <p:tavLst>
                                        <p:tav tm="0">
                                          <p:val>
                                            <p:strVal val="0-#ppt_w/2"/>
                                          </p:val>
                                        </p:tav>
                                        <p:tav tm="100000">
                                          <p:val>
                                            <p:strVal val="#ppt_x"/>
                                          </p:val>
                                        </p:tav>
                                      </p:tavLst>
                                    </p:anim>
                                    <p:anim calcmode="lin" valueType="num">
                                      <p:cBhvr additive="base">
                                        <p:cTn id="32" dur="1000" fill="hold"/>
                                        <p:tgtEl>
                                          <p:spTgt spid="297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29700" grpId="0"/>
      <p:bldP spid="29701" grpId="0"/>
      <p:bldP spid="29702" grpId="0"/>
      <p:bldP spid="29703" grpId="0"/>
      <p:bldP spid="2970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108450" y="48895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solidFill>
                  <a:srgbClr val="FFFF00"/>
                </a:solidFill>
              </a:rPr>
              <a:t>Europa</a:t>
            </a:r>
            <a:endParaRPr lang="en-US" altLang="en-US"/>
          </a:p>
        </p:txBody>
      </p:sp>
      <p:pic>
        <p:nvPicPr>
          <p:cNvPr id="6147" name="Picture 11" descr="File:Europa-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38" y="136525"/>
            <a:ext cx="6451562" cy="64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136525"/>
            <a:ext cx="39357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Jupiter’s moon Europa is covered with ice, with possibly a huge ocean of water beneath it, perhaps containing tiny microbial lifeforms.</a:t>
            </a:r>
            <a:endParaRPr lang="en-US" altLang="en-US" dirty="0">
              <a:solidFill>
                <a:srgbClr val="FFFF00"/>
              </a:solidFill>
            </a:endParaRPr>
          </a:p>
        </p:txBody>
      </p:sp>
    </p:spTree>
    <p:extLst>
      <p:ext uri="{BB962C8B-B14F-4D97-AF65-F5344CB8AC3E}">
        <p14:creationId xmlns:p14="http://schemas.microsoft.com/office/powerpoint/2010/main" val="438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5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lanet models - gaseous plan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702"/>
            <a:ext cx="9177338"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606175" y="323343"/>
            <a:ext cx="793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Here are the relative sizes of the solar system objects.</a:t>
            </a:r>
          </a:p>
        </p:txBody>
      </p:sp>
    </p:spTree>
    <p:extLst>
      <p:ext uri="{BB962C8B-B14F-4D97-AF65-F5344CB8AC3E}">
        <p14:creationId xmlns:p14="http://schemas.microsoft.com/office/powerpoint/2010/main" val="182109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File:PIA17659-Europa-WaterPlume-ArtistConcept-201312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6" y="0"/>
            <a:ext cx="5286375"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2444559" y="6222178"/>
            <a:ext cx="1139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1600" dirty="0">
                <a:solidFill>
                  <a:srgbClr val="FFFF00"/>
                </a:solidFill>
              </a:rPr>
              <a:t>Simulation</a:t>
            </a:r>
            <a:endParaRPr lang="en-US" altLang="en-US" sz="1600" dirty="0">
              <a:solidFill>
                <a:srgbClr val="FFFF00"/>
              </a:solidFill>
            </a:endParaRPr>
          </a:p>
        </p:txBody>
      </p:sp>
      <p:pic>
        <p:nvPicPr>
          <p:cNvPr id="5" name="Picture 2" descr="https://upload.wikimedia.org/wikipedia/commons/thumb/6/6f/Blacksmoker_in_Atlantic_Ocean.jpg/800px-Blacksmoker_in_Atlantic_Oce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0920" y="1828977"/>
            <a:ext cx="3210407" cy="473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6087170" y="6187952"/>
            <a:ext cx="26949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1600" dirty="0">
                <a:solidFill>
                  <a:srgbClr val="FFFF00"/>
                </a:solidFill>
              </a:rPr>
              <a:t>Hydrothermal vent on Earth</a:t>
            </a:r>
            <a:endParaRPr lang="en-US" altLang="en-US" sz="1600" dirty="0">
              <a:solidFill>
                <a:srgbClr val="FFFF00"/>
              </a:solidFill>
            </a:endParaRPr>
          </a:p>
        </p:txBody>
      </p:sp>
      <p:sp>
        <p:nvSpPr>
          <p:cNvPr id="3" name="Rectangle 2"/>
          <p:cNvSpPr/>
          <p:nvPr/>
        </p:nvSpPr>
        <p:spPr>
          <a:xfrm>
            <a:off x="5465852" y="232219"/>
            <a:ext cx="3580544" cy="3139321"/>
          </a:xfrm>
          <a:prstGeom prst="rect">
            <a:avLst/>
          </a:prstGeom>
        </p:spPr>
        <p:txBody>
          <a:bodyPr wrap="square">
            <a:spAutoFit/>
          </a:bodyPr>
          <a:lstStyle/>
          <a:p>
            <a:r>
              <a:rPr lang="en-GB" altLang="en-US" dirty="0">
                <a:solidFill>
                  <a:srgbClr val="FFFF00"/>
                </a:solidFill>
                <a:latin typeface="Arial" charset="0"/>
              </a:rPr>
              <a:t>Europa’s ice is covered in cracks, and there is some evidence of plumes of water being vented from under the ice. This points to thermal activity, with volcanic action providing warmth, which may provide the right conditions for some form of microbial life, rather like that found in sub-oceanic hydrothermal vents on the Earth.</a:t>
            </a:r>
          </a:p>
        </p:txBody>
      </p:sp>
    </p:spTree>
    <p:extLst>
      <p:ext uri="{BB962C8B-B14F-4D97-AF65-F5344CB8AC3E}">
        <p14:creationId xmlns:p14="http://schemas.microsoft.com/office/powerpoint/2010/main" val="5602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210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Home computer\My Documents\Astronomy\Solar System\Saturn\Saturn by Cassini PIA06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2675"/>
            <a:ext cx="9180513"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485837" y="214610"/>
            <a:ext cx="8172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The giant planet Saturn has a beautiful ring system. The rings are made up of ice rocks, perhaps the result of a destroyed moon, or from material left over after the formation of the planet.</a:t>
            </a:r>
          </a:p>
        </p:txBody>
      </p:sp>
    </p:spTree>
    <p:extLst>
      <p:ext uri="{BB962C8B-B14F-4D97-AF65-F5344CB8AC3E}">
        <p14:creationId xmlns:p14="http://schemas.microsoft.com/office/powerpoint/2010/main" val="33539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d/d8/Titan2005.jpg/1024px-Titan2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28" y="893852"/>
            <a:ext cx="5833131" cy="583313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485837" y="137814"/>
            <a:ext cx="8172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Saturn’s largest moon, Titan, has a nitrogen atmosphere (like the Earth), but also contains methane, which might indicate the presence of some kind of life.</a:t>
            </a:r>
          </a:p>
        </p:txBody>
      </p:sp>
    </p:spTree>
    <p:extLst>
      <p:ext uri="{BB962C8B-B14F-4D97-AF65-F5344CB8AC3E}">
        <p14:creationId xmlns:p14="http://schemas.microsoft.com/office/powerpoint/2010/main" val="2980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2" name="Picture 4" descr="uran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7129" y="873305"/>
            <a:ext cx="7589741" cy="5519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1696712" y="120978"/>
            <a:ext cx="5750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Uranus is another gas giant, with few surface features.</a:t>
            </a:r>
          </a:p>
        </p:txBody>
      </p:sp>
    </p:spTree>
    <p:extLst>
      <p:ext uri="{BB962C8B-B14F-4D97-AF65-F5344CB8AC3E}">
        <p14:creationId xmlns:p14="http://schemas.microsoft.com/office/powerpoint/2010/main" val="298113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6" descr="File:Neptu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552" y="863029"/>
            <a:ext cx="6084896" cy="599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362064" y="323343"/>
            <a:ext cx="6419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The outermost planet, Neptune, has active weather patterns.</a:t>
            </a:r>
          </a:p>
        </p:txBody>
      </p:sp>
    </p:spTree>
    <p:extLst>
      <p:ext uri="{BB962C8B-B14F-4D97-AF65-F5344CB8AC3E}">
        <p14:creationId xmlns:p14="http://schemas.microsoft.com/office/powerpoint/2010/main" val="16749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luto in True Color - High-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000" y="508009"/>
            <a:ext cx="6479999" cy="64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5"/>
          <p:cNvSpPr>
            <a:spLocks noChangeArrowheads="1"/>
          </p:cNvSpPr>
          <p:nvPr/>
        </p:nvSpPr>
        <p:spPr bwMode="auto">
          <a:xfrm>
            <a:off x="7803831" y="6213440"/>
            <a:ext cx="648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solidFill>
                  <a:srgbClr val="FFFF00"/>
                </a:solidFill>
              </a:rPr>
              <a:t>NASA</a:t>
            </a:r>
            <a:endParaRPr lang="en-GB" altLang="en-US" dirty="0">
              <a:solidFill>
                <a:srgbClr val="FFFF00"/>
              </a:solidFill>
            </a:endParaRPr>
          </a:p>
        </p:txBody>
      </p:sp>
      <p:sp>
        <p:nvSpPr>
          <p:cNvPr id="4" name="Text Box 3"/>
          <p:cNvSpPr txBox="1">
            <a:spLocks noChangeArrowheads="1"/>
          </p:cNvSpPr>
          <p:nvPr/>
        </p:nvSpPr>
        <p:spPr bwMode="auto">
          <a:xfrm>
            <a:off x="1189101" y="323343"/>
            <a:ext cx="67657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Pluto is classed as a dwarf planet. It is less than 2400 km wide.</a:t>
            </a:r>
          </a:p>
        </p:txBody>
      </p:sp>
    </p:spTree>
    <p:extLst>
      <p:ext uri="{BB962C8B-B14F-4D97-AF65-F5344CB8AC3E}">
        <p14:creationId xmlns:p14="http://schemas.microsoft.com/office/powerpoint/2010/main" val="22997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dirondackskycenter.org/f/news-blog/kuiper-be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0" y="18000"/>
            <a:ext cx="9120000"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8390928" y="6478487"/>
            <a:ext cx="603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200" dirty="0">
                <a:solidFill>
                  <a:srgbClr val="FFFF00"/>
                </a:solidFill>
              </a:rPr>
              <a:t>NASA</a:t>
            </a:r>
            <a:endParaRPr lang="en-US" altLang="en-US" sz="1200" dirty="0">
              <a:solidFill>
                <a:srgbClr val="FFFF00"/>
              </a:solidFill>
            </a:endParaRPr>
          </a:p>
        </p:txBody>
      </p:sp>
      <p:sp>
        <p:nvSpPr>
          <p:cNvPr id="4" name="Text Box 3"/>
          <p:cNvSpPr txBox="1">
            <a:spLocks noChangeArrowheads="1"/>
          </p:cNvSpPr>
          <p:nvPr/>
        </p:nvSpPr>
        <p:spPr bwMode="auto">
          <a:xfrm>
            <a:off x="1189101" y="323343"/>
            <a:ext cx="6765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It is believed that it is one of thousands of similar objects in a region known as the Kuiper Belt.</a:t>
            </a:r>
          </a:p>
        </p:txBody>
      </p:sp>
    </p:spTree>
    <p:extLst>
      <p:ext uri="{BB962C8B-B14F-4D97-AF65-F5344CB8AC3E}">
        <p14:creationId xmlns:p14="http://schemas.microsoft.com/office/powerpoint/2010/main" val="11260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alebopp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7561"/>
            <a:ext cx="9180000" cy="559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6171710" y="6478487"/>
            <a:ext cx="2972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200" dirty="0">
                <a:solidFill>
                  <a:srgbClr val="FFFF00"/>
                </a:solidFill>
              </a:rPr>
              <a:t>Comet Hale-Bopp, David Le Conte, 1997</a:t>
            </a:r>
            <a:endParaRPr lang="en-US" altLang="en-US" sz="1200" dirty="0">
              <a:solidFill>
                <a:srgbClr val="FFFF00"/>
              </a:solidFill>
            </a:endParaRPr>
          </a:p>
        </p:txBody>
      </p:sp>
      <p:sp>
        <p:nvSpPr>
          <p:cNvPr id="4" name="Text Box 3"/>
          <p:cNvSpPr txBox="1">
            <a:spLocks noChangeArrowheads="1"/>
          </p:cNvSpPr>
          <p:nvPr/>
        </p:nvSpPr>
        <p:spPr bwMode="auto">
          <a:xfrm>
            <a:off x="215757" y="323343"/>
            <a:ext cx="87433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Comets are regular intruders into the inner solar system.</a:t>
            </a:r>
          </a:p>
          <a:p>
            <a:pPr algn="ctr"/>
            <a:r>
              <a:rPr lang="en-GB" altLang="en-US" dirty="0">
                <a:solidFill>
                  <a:srgbClr val="FFFF00"/>
                </a:solidFill>
              </a:rPr>
              <a:t>They are giant dirty snowballs, which release gas and dust as they approach the Sun, producing beautiful tails.</a:t>
            </a:r>
          </a:p>
        </p:txBody>
      </p:sp>
    </p:spTree>
    <p:extLst>
      <p:ext uri="{BB962C8B-B14F-4D97-AF65-F5344CB8AC3E}">
        <p14:creationId xmlns:p14="http://schemas.microsoft.com/office/powerpoint/2010/main" val="23740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ort c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092" y="482885"/>
            <a:ext cx="7096454" cy="6256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p:cNvSpPr txBox="1">
            <a:spLocks noChangeArrowheads="1"/>
          </p:cNvSpPr>
          <p:nvPr/>
        </p:nvSpPr>
        <p:spPr bwMode="auto">
          <a:xfrm>
            <a:off x="390418" y="323343"/>
            <a:ext cx="83837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It is believed that millions of comets are in the </a:t>
            </a:r>
            <a:r>
              <a:rPr lang="en-GB" altLang="en-US" dirty="0" err="1">
                <a:solidFill>
                  <a:srgbClr val="FFFF00"/>
                </a:solidFill>
              </a:rPr>
              <a:t>Oort</a:t>
            </a:r>
            <a:r>
              <a:rPr lang="en-GB" altLang="en-US" dirty="0">
                <a:solidFill>
                  <a:srgbClr val="FFFF00"/>
                </a:solidFill>
              </a:rPr>
              <a:t> cloud in the outer reaches of the solar system. Occasionally one comes into the inner part of the solar system.</a:t>
            </a:r>
          </a:p>
        </p:txBody>
      </p:sp>
    </p:spTree>
    <p:extLst>
      <p:ext uri="{BB962C8B-B14F-4D97-AF65-F5344CB8AC3E}">
        <p14:creationId xmlns:p14="http://schemas.microsoft.com/office/powerpoint/2010/main" val="197958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7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00px-Solar_sy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9" y="805691"/>
            <a:ext cx="91773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362064" y="323343"/>
            <a:ext cx="6419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We are so fortunate to live in our wonderful solar system ...</a:t>
            </a:r>
          </a:p>
        </p:txBody>
      </p:sp>
    </p:spTree>
    <p:extLst>
      <p:ext uri="{BB962C8B-B14F-4D97-AF65-F5344CB8AC3E}">
        <p14:creationId xmlns:p14="http://schemas.microsoft.com/office/powerpoint/2010/main" val="155387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7" descr="Sun 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75"/>
            <a:ext cx="917733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06175" y="323343"/>
            <a:ext cx="793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Here are the relative sizes of the solar system objects.</a:t>
            </a:r>
          </a:p>
        </p:txBody>
      </p:sp>
    </p:spTree>
    <p:extLst>
      <p:ext uri="{BB962C8B-B14F-4D97-AF65-F5344CB8AC3E}">
        <p14:creationId xmlns:p14="http://schemas.microsoft.com/office/powerpoint/2010/main" val="3825428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ot;The Blue Marble&quot; photograph of Earth, taken by the Apollo 17 mission. The Arabian peninsula, Africa and Madagascar lie in the upper half of the disc, whereas Antarctica is at the 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336" y="116632"/>
            <a:ext cx="6833327" cy="68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724457" y="5985529"/>
            <a:ext cx="22011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Earth – The ‘Blue Marble’</a:t>
            </a:r>
          </a:p>
        </p:txBody>
      </p:sp>
      <p:sp>
        <p:nvSpPr>
          <p:cNvPr id="5" name="Rectangle 4"/>
          <p:cNvSpPr>
            <a:spLocks noChangeArrowheads="1"/>
          </p:cNvSpPr>
          <p:nvPr/>
        </p:nvSpPr>
        <p:spPr bwMode="auto">
          <a:xfrm>
            <a:off x="6820733" y="6257057"/>
            <a:ext cx="20086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NASA, Apollo 17, 1972</a:t>
            </a:r>
          </a:p>
        </p:txBody>
      </p:sp>
      <p:sp>
        <p:nvSpPr>
          <p:cNvPr id="6" name="Text Box 3"/>
          <p:cNvSpPr txBox="1">
            <a:spLocks noChangeArrowheads="1"/>
          </p:cNvSpPr>
          <p:nvPr/>
        </p:nvSpPr>
        <p:spPr bwMode="auto">
          <a:xfrm>
            <a:off x="1362063" y="116632"/>
            <a:ext cx="6419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GB" altLang="en-US" dirty="0">
                <a:solidFill>
                  <a:srgbClr val="FFFF00"/>
                </a:solidFill>
              </a:rPr>
              <a:t>… on a beautiful Earth. Let’s take care of it!</a:t>
            </a:r>
          </a:p>
        </p:txBody>
      </p:sp>
    </p:spTree>
    <p:extLst>
      <p:ext uri="{BB962C8B-B14F-4D97-AF65-F5344CB8AC3E}">
        <p14:creationId xmlns:p14="http://schemas.microsoft.com/office/powerpoint/2010/main" val="34940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p:cNvSpPr/>
          <p:nvPr/>
        </p:nvSpPr>
        <p:spPr>
          <a:xfrm>
            <a:off x="1277888" y="3392988"/>
            <a:ext cx="653447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hlinkClick r:id="rId2"/>
              </a:rPr>
              <a:t>http://www.astronomy.org.gg/more/resources/education</a:t>
            </a:r>
            <a:endParaRPr kumimoji="0" lang="en-GB" sz="1800" b="0"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3" name="TextBox 2"/>
          <p:cNvSpPr txBox="1"/>
          <p:nvPr/>
        </p:nvSpPr>
        <p:spPr>
          <a:xfrm>
            <a:off x="1805826" y="1484784"/>
            <a:ext cx="5532348" cy="147732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rPr>
              <a:t>This presentation has been brought to you by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rPr>
              <a:t>the Astronomy Section of La Société Guernesiaise,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00"/>
                </a:solidFill>
                <a:effectLst/>
                <a:uLnTx/>
                <a:uFillTx/>
                <a:latin typeface="Arial" charset="0"/>
                <a:ea typeface="+mn-ea"/>
                <a:cs typeface="+mn-cs"/>
              </a:rPr>
              <a:t>Guernsey, </a:t>
            </a:r>
            <a:r>
              <a:rPr kumimoji="0" lang="en-GB" sz="1800" b="0" i="0" u="none" strike="noStrike" kern="1200" cap="none" spc="0" normalizeH="0" baseline="0" noProof="0" dirty="0">
                <a:ln>
                  <a:noFill/>
                </a:ln>
                <a:solidFill>
                  <a:srgbClr val="FFFF00"/>
                </a:solidFill>
                <a:effectLst/>
                <a:uLnTx/>
                <a:uFillTx/>
                <a:latin typeface="Arial" charset="0"/>
                <a:ea typeface="+mn-ea"/>
                <a:cs typeface="+mn-cs"/>
              </a:rPr>
              <a:t>in the British Channel Islands.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rPr>
              <a:t>For more astronomical presentations go to:</a:t>
            </a:r>
          </a:p>
        </p:txBody>
      </p:sp>
    </p:spTree>
    <p:extLst>
      <p:ext uri="{BB962C8B-B14F-4D97-AF65-F5344CB8AC3E}">
        <p14:creationId xmlns:p14="http://schemas.microsoft.com/office/powerpoint/2010/main" val="207557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81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File:Sun920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739775"/>
            <a:ext cx="8158163"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491042" y="260350"/>
            <a:ext cx="81825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The Sun is 93 million miles away. Sunlight takes 8 minutes to reach the Earth.  </a:t>
            </a:r>
          </a:p>
        </p:txBody>
      </p:sp>
    </p:spTree>
    <p:extLst>
      <p:ext uri="{BB962C8B-B14F-4D97-AF65-F5344CB8AC3E}">
        <p14:creationId xmlns:p14="http://schemas.microsoft.com/office/powerpoint/2010/main" val="270216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File:Sun920607.jpg"/>
          <p:cNvPicPr>
            <a:picLocks noChangeAspect="1" noChangeArrowheads="1"/>
          </p:cNvPicPr>
          <p:nvPr/>
        </p:nvPicPr>
        <p:blipFill rotWithShape="1">
          <a:blip r:embed="rId2">
            <a:extLst>
              <a:ext uri="{28A0092B-C50C-407E-A947-70E740481C1C}">
                <a14:useLocalDpi xmlns:a14="http://schemas.microsoft.com/office/drawing/2010/main" val="0"/>
              </a:ext>
            </a:extLst>
          </a:blip>
          <a:srcRect l="13470" t="56234" r="51579" b="5021"/>
          <a:stretch/>
        </p:blipFill>
        <p:spPr bwMode="auto">
          <a:xfrm>
            <a:off x="0" y="-160256"/>
            <a:ext cx="9144000" cy="760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809458" y="3660978"/>
            <a:ext cx="180000" cy="18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4495" y="3723978"/>
            <a:ext cx="54000" cy="5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9150" y="3827706"/>
            <a:ext cx="682558" cy="369332"/>
          </a:xfrm>
          <a:prstGeom prst="rect">
            <a:avLst/>
          </a:prstGeom>
        </p:spPr>
        <p:txBody>
          <a:bodyPr wrap="none">
            <a:spAutoFit/>
          </a:bodyPr>
          <a:lstStyle/>
          <a:p>
            <a:pPr algn="ctr"/>
            <a:r>
              <a:rPr lang="en-GB" dirty="0"/>
              <a:t>Earth</a:t>
            </a:r>
          </a:p>
        </p:txBody>
      </p:sp>
      <p:sp>
        <p:nvSpPr>
          <p:cNvPr id="8" name="Rectangle 7"/>
          <p:cNvSpPr/>
          <p:nvPr/>
        </p:nvSpPr>
        <p:spPr>
          <a:xfrm>
            <a:off x="4572000" y="3786328"/>
            <a:ext cx="747320" cy="369332"/>
          </a:xfrm>
          <a:prstGeom prst="rect">
            <a:avLst/>
          </a:prstGeom>
        </p:spPr>
        <p:txBody>
          <a:bodyPr wrap="none">
            <a:spAutoFit/>
          </a:bodyPr>
          <a:lstStyle/>
          <a:p>
            <a:pPr algn="ctr"/>
            <a:r>
              <a:rPr lang="en-GB" dirty="0"/>
              <a:t>Moon</a:t>
            </a:r>
          </a:p>
        </p:txBody>
      </p:sp>
      <p:sp>
        <p:nvSpPr>
          <p:cNvPr id="9" name="Rectangle 9"/>
          <p:cNvSpPr>
            <a:spLocks noChangeArrowheads="1"/>
          </p:cNvSpPr>
          <p:nvPr/>
        </p:nvSpPr>
        <p:spPr bwMode="auto">
          <a:xfrm>
            <a:off x="120667" y="6134267"/>
            <a:ext cx="1402885" cy="369974"/>
          </a:xfrm>
          <a:prstGeom prst="rect">
            <a:avLst/>
          </a:prstGeom>
          <a:noFill/>
          <a:ln w="9525">
            <a:noFill/>
            <a:miter lim="800000"/>
            <a:headEnd/>
            <a:tailEnd/>
          </a:ln>
        </p:spPr>
        <p:txBody>
          <a:bodyPr wrap="none" lIns="92075" tIns="46038" rIns="92075" bIns="46038">
            <a:spAutoFit/>
          </a:bodyPr>
          <a:lstStyle/>
          <a:p>
            <a:pPr algn="ctr"/>
            <a:r>
              <a:rPr lang="en-GB" dirty="0">
                <a:solidFill>
                  <a:srgbClr val="FFFF00"/>
                </a:solidFill>
              </a:rPr>
              <a:t>Sizes to scale</a:t>
            </a:r>
          </a:p>
        </p:txBody>
      </p:sp>
      <p:sp>
        <p:nvSpPr>
          <p:cNvPr id="10" name="Rectangle 5"/>
          <p:cNvSpPr>
            <a:spLocks noChangeArrowheads="1"/>
          </p:cNvSpPr>
          <p:nvPr/>
        </p:nvSpPr>
        <p:spPr bwMode="auto">
          <a:xfrm>
            <a:off x="2305995" y="1011291"/>
            <a:ext cx="4532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t>The Sun is 100 times the size of the Earth,</a:t>
            </a:r>
          </a:p>
          <a:p>
            <a:pPr algn="ctr" eaLnBrk="1" hangingPunct="1">
              <a:spcBef>
                <a:spcPct val="0"/>
              </a:spcBef>
              <a:buFontTx/>
              <a:buNone/>
            </a:pPr>
            <a:r>
              <a:rPr lang="en-GB" altLang="en-US" sz="1800" dirty="0"/>
              <a:t>and 400 times the size of the Moon.</a:t>
            </a:r>
            <a:r>
              <a:rPr lang="en-GB" altLang="en-US" sz="1800" dirty="0">
                <a:solidFill>
                  <a:srgbClr val="FFFF00"/>
                </a:solidFill>
              </a:rPr>
              <a:t> </a:t>
            </a:r>
          </a:p>
        </p:txBody>
      </p:sp>
    </p:spTree>
    <p:extLst>
      <p:ext uri="{BB962C8B-B14F-4D97-AF65-F5344CB8AC3E}">
        <p14:creationId xmlns:p14="http://schemas.microsoft.com/office/powerpoint/2010/main" val="23745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Home computer\My Documents\Astronomy\Eclipses\Partial solar eclipse, 1996-10-12 by David Le Cont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30"/>
          <a:stretch/>
        </p:blipFill>
        <p:spPr bwMode="auto">
          <a:xfrm>
            <a:off x="931863" y="390394"/>
            <a:ext cx="7678737" cy="646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555919" y="6328411"/>
            <a:ext cx="2461251" cy="307777"/>
          </a:xfrm>
          <a:prstGeom prst="rect">
            <a:avLst/>
          </a:prstGeom>
        </p:spPr>
        <p:txBody>
          <a:bodyPr wrap="none">
            <a:spAutoFit/>
          </a:bodyPr>
          <a:lstStyle/>
          <a:p>
            <a:pPr algn="ctr">
              <a:spcBef>
                <a:spcPct val="0"/>
              </a:spcBef>
            </a:pPr>
            <a:r>
              <a:rPr lang="en-GB" altLang="en-US" sz="1400" dirty="0">
                <a:solidFill>
                  <a:srgbClr val="FFFF00"/>
                </a:solidFill>
              </a:rPr>
              <a:t>David Le Conte, Guernsey 1996</a:t>
            </a:r>
          </a:p>
        </p:txBody>
      </p:sp>
      <p:sp>
        <p:nvSpPr>
          <p:cNvPr id="4" name="Text Box 5"/>
          <p:cNvSpPr txBox="1">
            <a:spLocks noChangeArrowheads="1"/>
          </p:cNvSpPr>
          <p:nvPr/>
        </p:nvSpPr>
        <p:spPr bwMode="auto">
          <a:xfrm>
            <a:off x="342156" y="281163"/>
            <a:ext cx="84596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GB" altLang="en-US" sz="2400" dirty="0">
                <a:solidFill>
                  <a:srgbClr val="FFFF00"/>
                </a:solidFill>
              </a:rPr>
              <a:t>An eclipse of the Sun happens when the Moon passes in front of it.</a:t>
            </a:r>
          </a:p>
          <a:p>
            <a:pPr algn="ctr" eaLnBrk="0" hangingPunct="0"/>
            <a:r>
              <a:rPr lang="en-GB" altLang="en-US" sz="2400" dirty="0">
                <a:solidFill>
                  <a:srgbClr val="FFFF00"/>
                </a:solidFill>
              </a:rPr>
              <a:t>This is a partial eclipse.</a:t>
            </a:r>
            <a:endParaRPr lang="en-US" altLang="en-US" sz="2400" dirty="0">
              <a:solidFill>
                <a:srgbClr val="FFFF00"/>
              </a:solidFill>
            </a:endParaRPr>
          </a:p>
        </p:txBody>
      </p:sp>
    </p:spTree>
    <p:extLst>
      <p:ext uri="{BB962C8B-B14F-4D97-AF65-F5344CB8AC3E}">
        <p14:creationId xmlns:p14="http://schemas.microsoft.com/office/powerpoint/2010/main" val="81322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1414</TotalTime>
  <Words>2507</Words>
  <Application>Microsoft Office PowerPoint</Application>
  <PresentationFormat>On-screen Show (4:3)</PresentationFormat>
  <Paragraphs>207</Paragraphs>
  <Slides>61</Slides>
  <Notes>14</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 Conte</dc:creator>
  <cp:lastModifiedBy>Owain Catton</cp:lastModifiedBy>
  <cp:revision>67</cp:revision>
  <dcterms:created xsi:type="dcterms:W3CDTF">2018-11-19T16:47:49Z</dcterms:created>
  <dcterms:modified xsi:type="dcterms:W3CDTF">2020-06-08T19:47:58Z</dcterms:modified>
</cp:coreProperties>
</file>